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notesSlides/notesSlide8.xml" ContentType="application/vnd.openxmlformats-officedocument.presentationml.notesSlide+xml"/>
  <Override PartName="/ppt/charts/chart6.xml" ContentType="application/vnd.openxmlformats-officedocument.drawingml.chart+xml"/>
  <Override PartName="/ppt/notesSlides/notesSlide9.xml" ContentType="application/vnd.openxmlformats-officedocument.presentationml.notesSlide+xml"/>
  <Override PartName="/ppt/charts/chart7.xml" ContentType="application/vnd.openxmlformats-officedocument.drawingml.chart+xml"/>
  <Override PartName="/ppt/notesSlides/notesSlide10.xml" ContentType="application/vnd.openxmlformats-officedocument.presentationml.notesSlide+xml"/>
  <Override PartName="/ppt/charts/chart8.xml" ContentType="application/vnd.openxmlformats-officedocument.drawingml.chart+xml"/>
  <Override PartName="/ppt/notesSlides/notesSlide11.xml" ContentType="application/vnd.openxmlformats-officedocument.presentationml.notesSlide+xml"/>
  <Override PartName="/ppt/charts/chart9.xml" ContentType="application/vnd.openxmlformats-officedocument.drawingml.chart+xml"/>
  <Override PartName="/ppt/notesSlides/notesSlide12.xml" ContentType="application/vnd.openxmlformats-officedocument.presentationml.notesSlide+xml"/>
  <Override PartName="/ppt/charts/chart10.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57" r:id="rId3"/>
    <p:sldId id="262" r:id="rId4"/>
    <p:sldId id="263" r:id="rId5"/>
    <p:sldId id="264" r:id="rId6"/>
    <p:sldId id="265" r:id="rId7"/>
    <p:sldId id="266" r:id="rId8"/>
    <p:sldId id="267" r:id="rId9"/>
    <p:sldId id="268" r:id="rId10"/>
    <p:sldId id="269" r:id="rId11"/>
    <p:sldId id="294" r:id="rId12"/>
    <p:sldId id="261" r:id="rId13"/>
    <p:sldId id="270" r:id="rId14"/>
    <p:sldId id="271" r:id="rId15"/>
    <p:sldId id="272" r:id="rId16"/>
    <p:sldId id="274" r:id="rId17"/>
    <p:sldId id="273" r:id="rId18"/>
    <p:sldId id="275" r:id="rId19"/>
    <p:sldId id="276" r:id="rId20"/>
    <p:sldId id="277" r:id="rId21"/>
    <p:sldId id="279" r:id="rId22"/>
    <p:sldId id="281" r:id="rId23"/>
    <p:sldId id="278" r:id="rId24"/>
    <p:sldId id="280" r:id="rId25"/>
    <p:sldId id="282" r:id="rId26"/>
    <p:sldId id="283" r:id="rId27"/>
    <p:sldId id="284" r:id="rId28"/>
    <p:sldId id="285" r:id="rId29"/>
    <p:sldId id="286" r:id="rId30"/>
    <p:sldId id="296" r:id="rId31"/>
    <p:sldId id="287" r:id="rId32"/>
    <p:sldId id="288" r:id="rId33"/>
    <p:sldId id="291" r:id="rId34"/>
    <p:sldId id="292" r:id="rId35"/>
    <p:sldId id="293"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156" d="100"/>
          <a:sy n="156" d="100"/>
        </p:scale>
        <p:origin x="824" y="186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2xx_0.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up_0_nogrant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fw_0.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up_0.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prices:cpi_prices_cons_200801-201602.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khc_1.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khc_1_nogrants.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fw_1.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fw_1_nogrants.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up_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b="0" i="0">
                <a:latin typeface="Helvetica Light"/>
                <a:cs typeface="Helvetica Light"/>
              </a:defRPr>
            </a:pPr>
            <a:r>
              <a:rPr lang="en-US" sz="1400" b="0" i="0">
                <a:latin typeface="Helvetica Light"/>
                <a:cs typeface="Helvetica Light"/>
              </a:rPr>
              <a:t>ZA2XX - Baseline Total Income</a:t>
            </a:r>
          </a:p>
        </c:rich>
      </c:tx>
      <c:layout>
        <c:manualLayout>
          <c:xMode val="edge"/>
          <c:yMode val="edge"/>
          <c:x val="0.246303382138332"/>
          <c:y val="0.0145348837209302"/>
        </c:manualLayout>
      </c:layout>
      <c:overlay val="0"/>
      <c:spPr>
        <a:solidFill>
          <a:srgbClr val="FFFFFF"/>
        </a:solidFill>
        <a:ln w="3175" cmpd="sng">
          <a:solidFill>
            <a:srgbClr val="000000"/>
          </a:solidFill>
        </a:ln>
      </c:spPr>
    </c:title>
    <c:autoTitleDeleted val="0"/>
    <c:plotArea>
      <c:layout>
        <c:manualLayout>
          <c:layoutTarget val="inner"/>
          <c:xMode val="edge"/>
          <c:yMode val="edge"/>
          <c:x val="0.120297191111981"/>
          <c:y val="0.0347394540942928"/>
          <c:w val="0.568554963238291"/>
          <c:h val="0.909511084384142"/>
        </c:manualLayout>
      </c:layout>
      <c:barChart>
        <c:barDir val="col"/>
        <c:grouping val="stacked"/>
        <c:varyColors val="0"/>
        <c:ser>
          <c:idx val="1"/>
          <c:order val="0"/>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Income!$B$72:$E$72</c:f>
              <c:numCache>
                <c:formatCode>#,##0</c:formatCode>
                <c:ptCount val="4"/>
                <c:pt idx="0">
                  <c:v>3341.474724058787</c:v>
                </c:pt>
                <c:pt idx="1">
                  <c:v>4523.106864334878</c:v>
                </c:pt>
                <c:pt idx="2">
                  <c:v>5835.000135877054</c:v>
                </c:pt>
                <c:pt idx="3">
                  <c:v>8224.183980277661</c:v>
                </c:pt>
              </c:numCache>
            </c:numRef>
          </c:val>
        </c:ser>
        <c:ser>
          <c:idx val="2"/>
          <c:order val="1"/>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Income!$B$73:$E$73</c:f>
              <c:numCache>
                <c:formatCode>#,##0</c:formatCode>
                <c:ptCount val="4"/>
                <c:pt idx="0">
                  <c:v>302.9595429771812</c:v>
                </c:pt>
                <c:pt idx="1">
                  <c:v>836.9226859077534</c:v>
                </c:pt>
                <c:pt idx="2">
                  <c:v>6532.54988761192</c:v>
                </c:pt>
                <c:pt idx="3">
                  <c:v>29538.12822093575</c:v>
                </c:pt>
              </c:numCache>
            </c:numRef>
          </c:val>
        </c:ser>
        <c:ser>
          <c:idx val="5"/>
          <c:order val="2"/>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Income!$B$74:$E$74</c:f>
              <c:numCache>
                <c:formatCode>#,##0</c:formatCode>
                <c:ptCount val="4"/>
                <c:pt idx="0">
                  <c:v>446.7370690236444</c:v>
                </c:pt>
                <c:pt idx="1">
                  <c:v>1115.768949746156</c:v>
                </c:pt>
                <c:pt idx="2">
                  <c:v>2349.890494583357</c:v>
                </c:pt>
                <c:pt idx="3">
                  <c:v>3569.963961926068</c:v>
                </c:pt>
              </c:numCache>
            </c:numRef>
          </c:val>
        </c:ser>
        <c:ser>
          <c:idx val="7"/>
          <c:order val="3"/>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Income!$B$76:$E$76</c:f>
              <c:numCache>
                <c:formatCode>#,##0</c:formatCode>
                <c:ptCount val="4"/>
                <c:pt idx="0">
                  <c:v>582.2389282841074</c:v>
                </c:pt>
                <c:pt idx="1">
                  <c:v>4582.247829696317</c:v>
                </c:pt>
                <c:pt idx="2">
                  <c:v>18818.88983842222</c:v>
                </c:pt>
                <c:pt idx="3">
                  <c:v>38310.10085441024</c:v>
                </c:pt>
              </c:numCache>
            </c:numRef>
          </c:val>
        </c:ser>
        <c:ser>
          <c:idx val="8"/>
          <c:order val="4"/>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Income!$B$77:$E$77</c:f>
              <c:numCache>
                <c:formatCode>#,##0</c:formatCode>
                <c:ptCount val="4"/>
                <c:pt idx="0">
                  <c:v>333.7110872293431</c:v>
                </c:pt>
                <c:pt idx="1">
                  <c:v>261.678463382795</c:v>
                </c:pt>
                <c:pt idx="2">
                  <c:v>39.39432454477468</c:v>
                </c:pt>
                <c:pt idx="3">
                  <c:v>31.03376281352772</c:v>
                </c:pt>
              </c:numCache>
            </c:numRef>
          </c:val>
        </c:ser>
        <c:ser>
          <c:idx val="9"/>
          <c:order val="5"/>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Income!$B$78:$E$78</c:f>
              <c:numCache>
                <c:formatCode>#,##0</c:formatCode>
                <c:ptCount val="4"/>
                <c:pt idx="0">
                  <c:v>8702.96675659552</c:v>
                </c:pt>
                <c:pt idx="1">
                  <c:v>10014.69700870098</c:v>
                </c:pt>
                <c:pt idx="2">
                  <c:v>8485.666996271313</c:v>
                </c:pt>
                <c:pt idx="3">
                  <c:v>0.0</c:v>
                </c:pt>
              </c:numCache>
            </c:numRef>
          </c:val>
        </c:ser>
        <c:ser>
          <c:idx val="11"/>
          <c:order val="6"/>
          <c:tx>
            <c:strRef>
              <c:f>Income!$A$79</c:f>
              <c:strCache>
                <c:ptCount val="1"/>
                <c:pt idx="0">
                  <c:v>Labour - formal emp</c:v>
                </c:pt>
              </c:strCache>
            </c:strRef>
          </c:tx>
          <c:spPr>
            <a:solidFill>
              <a:srgbClr val="C0504D">
                <a:alpha val="97255"/>
              </a:srgbClr>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Income!$B$79:$E$79</c:f>
              <c:numCache>
                <c:formatCode>#,##0</c:formatCode>
                <c:ptCount val="4"/>
                <c:pt idx="0">
                  <c:v>0.0</c:v>
                </c:pt>
                <c:pt idx="1">
                  <c:v>0.0</c:v>
                </c:pt>
                <c:pt idx="2">
                  <c:v>53170.49835651094</c:v>
                </c:pt>
                <c:pt idx="3">
                  <c:v>192985.9612524749</c:v>
                </c:pt>
              </c:numCache>
            </c:numRef>
          </c:val>
        </c:ser>
        <c:ser>
          <c:idx val="0"/>
          <c:order val="7"/>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Income!$B$80:$E$80</c:f>
              <c:numCache>
                <c:formatCode>#,##0</c:formatCode>
                <c:ptCount val="4"/>
                <c:pt idx="0">
                  <c:v>4950.861830440965</c:v>
                </c:pt>
                <c:pt idx="1">
                  <c:v>2952.299245005375</c:v>
                </c:pt>
                <c:pt idx="2">
                  <c:v>5422.2678558148</c:v>
                </c:pt>
                <c:pt idx="3">
                  <c:v>1904.177627092678</c:v>
                </c:pt>
              </c:numCache>
            </c:numRef>
          </c:val>
        </c:ser>
        <c:ser>
          <c:idx val="15"/>
          <c:order val="8"/>
          <c:tx>
            <c:strRef>
              <c:f>Income!$A$81</c:f>
              <c:strCache>
                <c:ptCount val="1"/>
                <c:pt idx="0">
                  <c:v>Self - employment</c:v>
                </c:pt>
              </c:strCache>
            </c:strRef>
          </c:tx>
          <c:spPr>
            <a:solidFill>
              <a:srgbClr val="D3BBD8"/>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Income!$B$81:$E$81</c:f>
              <c:numCache>
                <c:formatCode>#,##0</c:formatCode>
                <c:ptCount val="4"/>
                <c:pt idx="0">
                  <c:v>3573.994930850873</c:v>
                </c:pt>
                <c:pt idx="1">
                  <c:v>2516.321909135614</c:v>
                </c:pt>
                <c:pt idx="2">
                  <c:v>13414.44313219431</c:v>
                </c:pt>
                <c:pt idx="3">
                  <c:v>1464.752020840522</c:v>
                </c:pt>
              </c:numCache>
            </c:numRef>
          </c:val>
        </c:ser>
        <c:ser>
          <c:idx val="3"/>
          <c:order val="9"/>
          <c:tx>
            <c:strRef>
              <c:f>Income!$A$82</c:f>
              <c:strCache>
                <c:ptCount val="1"/>
                <c:pt idx="0">
                  <c:v>Small business/petty trading</c:v>
                </c:pt>
              </c:strCache>
            </c:strRef>
          </c:tx>
          <c:spPr>
            <a:solidFill>
              <a:srgbClr val="CC66FF"/>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Income!$B$82:$E$82</c:f>
              <c:numCache>
                <c:formatCode>#,##0</c:formatCode>
                <c:ptCount val="4"/>
                <c:pt idx="0">
                  <c:v>878.8512125043126</c:v>
                </c:pt>
                <c:pt idx="1">
                  <c:v>2999.07976267097</c:v>
                </c:pt>
                <c:pt idx="2">
                  <c:v>19891.3324430143</c:v>
                </c:pt>
                <c:pt idx="3">
                  <c:v>63180.61366693507</c:v>
                </c:pt>
              </c:numCache>
            </c:numRef>
          </c:val>
        </c:ser>
        <c:ser>
          <c:idx val="4"/>
          <c:order val="10"/>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Income!$B$83:$E$83</c:f>
              <c:numCache>
                <c:formatCode>#,##0</c:formatCode>
                <c:ptCount val="4"/>
                <c:pt idx="0">
                  <c:v>2064.52118346463</c:v>
                </c:pt>
                <c:pt idx="1">
                  <c:v>2083.780660006854</c:v>
                </c:pt>
                <c:pt idx="2">
                  <c:v>1750.351186821218</c:v>
                </c:pt>
                <c:pt idx="3">
                  <c:v>995.9067428164226</c:v>
                </c:pt>
              </c:numCache>
            </c:numRef>
          </c:val>
        </c:ser>
        <c:ser>
          <c:idx val="6"/>
          <c:order val="11"/>
          <c:tx>
            <c:strRef>
              <c:f>Income!$A$84</c:f>
              <c:strCache>
                <c:ptCount val="1"/>
                <c:pt idx="0">
                  <c:v>Food transfer - gifts</c:v>
                </c:pt>
              </c:strCache>
            </c:strRef>
          </c:tx>
          <c:spPr>
            <a:solidFill>
              <a:srgbClr val="B9CDE5"/>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Income!$B$84:$E$84</c:f>
              <c:numCache>
                <c:formatCode>#,##0</c:formatCode>
                <c:ptCount val="4"/>
                <c:pt idx="0">
                  <c:v>14.9259193276552</c:v>
                </c:pt>
                <c:pt idx="1">
                  <c:v>14.9259193276552</c:v>
                </c:pt>
                <c:pt idx="2">
                  <c:v>46.91034699081722</c:v>
                </c:pt>
                <c:pt idx="3">
                  <c:v>141.7734931278032</c:v>
                </c:pt>
              </c:numCache>
            </c:numRef>
          </c:val>
        </c:ser>
        <c:ser>
          <c:idx val="10"/>
          <c:order val="12"/>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Income!$B$85:$E$85</c:f>
              <c:numCache>
                <c:formatCode>#,##0</c:formatCode>
                <c:ptCount val="4"/>
                <c:pt idx="0">
                  <c:v>33527.37387631745</c:v>
                </c:pt>
                <c:pt idx="1">
                  <c:v>33512.7018308924</c:v>
                </c:pt>
                <c:pt idx="2">
                  <c:v>23805.10767650275</c:v>
                </c:pt>
                <c:pt idx="3">
                  <c:v>14854.00807714631</c:v>
                </c:pt>
              </c:numCache>
            </c:numRef>
          </c:val>
        </c:ser>
        <c:ser>
          <c:idx val="12"/>
          <c:order val="13"/>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Income!$B$86:$E$86</c:f>
              <c:numCache>
                <c:formatCode>#,##0</c:formatCode>
                <c:ptCount val="4"/>
                <c:pt idx="0">
                  <c:v>2294.778165983484</c:v>
                </c:pt>
                <c:pt idx="1">
                  <c:v>3994.500823500508</c:v>
                </c:pt>
                <c:pt idx="2">
                  <c:v>6591.384093782348</c:v>
                </c:pt>
                <c:pt idx="3">
                  <c:v>10326.50174692568</c:v>
                </c:pt>
              </c:numCache>
            </c:numRef>
          </c:val>
        </c:ser>
        <c:ser>
          <c:idx val="17"/>
          <c:order val="14"/>
          <c:tx>
            <c:strRef>
              <c:f>Income!$A$87</c:f>
              <c:strCache>
                <c:ptCount val="1"/>
                <c:pt idx="0">
                  <c:v>Other</c:v>
                </c:pt>
              </c:strCache>
            </c:strRef>
          </c:tx>
          <c:spPr>
            <a:solidFill>
              <a:srgbClr val="948A54"/>
            </a:solidFill>
            <a:ln w="3175" cmpd="sng">
              <a:solidFill>
                <a:schemeClr val="tx1"/>
              </a:solidFill>
            </a:ln>
          </c:spPr>
          <c:invertIfNegative val="0"/>
          <c:cat>
            <c:strRef>
              <c:f>Income!$B$71:$E$71</c:f>
              <c:strCache>
                <c:ptCount val="4"/>
                <c:pt idx="0">
                  <c:v>Baseline: v poor</c:v>
                </c:pt>
                <c:pt idx="1">
                  <c:v>Baseline: poor</c:v>
                </c:pt>
                <c:pt idx="2">
                  <c:v>Baseline: middle</c:v>
                </c:pt>
                <c:pt idx="3">
                  <c:v>Baseline: b-off</c:v>
                </c:pt>
              </c:strCache>
            </c:strRef>
          </c:cat>
          <c:val>
            <c:numRef>
              <c:f>Income!$B$87:$E$87</c:f>
              <c:numCache>
                <c:formatCode>#,##0</c:formatCode>
                <c:ptCount val="4"/>
                <c:pt idx="0">
                  <c:v>109.8564015630392</c:v>
                </c:pt>
                <c:pt idx="1">
                  <c:v>0.0</c:v>
                </c:pt>
                <c:pt idx="2">
                  <c:v>390.6005388908058</c:v>
                </c:pt>
                <c:pt idx="3">
                  <c:v>0.0</c:v>
                </c:pt>
              </c:numCache>
            </c:numRef>
          </c:val>
        </c:ser>
        <c:dLbls>
          <c:showLegendKey val="0"/>
          <c:showVal val="0"/>
          <c:showCatName val="0"/>
          <c:showSerName val="0"/>
          <c:showPercent val="0"/>
          <c:showBubbleSize val="0"/>
        </c:dLbls>
        <c:gapWidth val="150"/>
        <c:overlap val="100"/>
        <c:axId val="2064807944"/>
        <c:axId val="2064811048"/>
      </c:barChart>
      <c:lineChart>
        <c:grouping val="standard"/>
        <c:varyColors val="0"/>
        <c:ser>
          <c:idx val="13"/>
          <c:order val="15"/>
          <c:tx>
            <c:strRef>
              <c:f>Income!$A$89</c:f>
              <c:strCache>
                <c:ptCount val="1"/>
                <c:pt idx="0">
                  <c:v>Food Poverty line</c:v>
                </c:pt>
              </c:strCache>
            </c:strRef>
          </c:tx>
          <c:spPr>
            <a:ln w="19050">
              <a:solidFill>
                <a:srgbClr val="DD0806"/>
              </a:solidFill>
              <a:prstDash val="solid"/>
            </a:ln>
          </c:spPr>
          <c:marker>
            <c:symbol val="none"/>
          </c:marker>
          <c:cat>
            <c:strRef>
              <c:f>Income!$B$71:$E$71</c:f>
              <c:strCache>
                <c:ptCount val="4"/>
                <c:pt idx="0">
                  <c:v>Baseline: v poor</c:v>
                </c:pt>
                <c:pt idx="1">
                  <c:v>Baseline: poor</c:v>
                </c:pt>
                <c:pt idx="2">
                  <c:v>Baseline: middle</c:v>
                </c:pt>
                <c:pt idx="3">
                  <c:v>Baseline: b-off</c:v>
                </c:pt>
              </c:strCache>
            </c:strRef>
          </c:cat>
          <c:val>
            <c:numRef>
              <c:f>Income!$B$89:$E$89</c:f>
              <c:numCache>
                <c:formatCode>#,##0</c:formatCode>
                <c:ptCount val="4"/>
                <c:pt idx="0">
                  <c:v>37756.62117311313</c:v>
                </c:pt>
                <c:pt idx="1">
                  <c:v>37756.62117311312</c:v>
                </c:pt>
                <c:pt idx="2">
                  <c:v>37756.62117311313</c:v>
                </c:pt>
                <c:pt idx="3">
                  <c:v>37756.62117311313</c:v>
                </c:pt>
              </c:numCache>
            </c:numRef>
          </c:val>
          <c:smooth val="0"/>
        </c:ser>
        <c:ser>
          <c:idx val="14"/>
          <c:order val="16"/>
          <c:tx>
            <c:strRef>
              <c:f>Income!$A$90</c:f>
              <c:strCache>
                <c:ptCount val="1"/>
                <c:pt idx="0">
                  <c:v>Lower Bound Poverty line</c:v>
                </c:pt>
              </c:strCache>
            </c:strRef>
          </c:tx>
          <c:spPr>
            <a:ln w="22225">
              <a:solidFill>
                <a:srgbClr val="FF0000"/>
              </a:solidFill>
              <a:prstDash val="dash"/>
            </a:ln>
          </c:spPr>
          <c:marker>
            <c:symbol val="none"/>
          </c:marker>
          <c:cat>
            <c:strRef>
              <c:f>Income!$B$71:$E$71</c:f>
              <c:strCache>
                <c:ptCount val="4"/>
                <c:pt idx="0">
                  <c:v>Baseline: v poor</c:v>
                </c:pt>
                <c:pt idx="1">
                  <c:v>Baseline: poor</c:v>
                </c:pt>
                <c:pt idx="2">
                  <c:v>Baseline: middle</c:v>
                </c:pt>
                <c:pt idx="3">
                  <c:v>Baseline: b-off</c:v>
                </c:pt>
              </c:strCache>
            </c:strRef>
          </c:cat>
          <c:val>
            <c:numRef>
              <c:f>Income!$B$90:$E$90</c:f>
              <c:numCache>
                <c:formatCode>#,##0</c:formatCode>
                <c:ptCount val="4"/>
                <c:pt idx="0">
                  <c:v>56196.216275154</c:v>
                </c:pt>
                <c:pt idx="1">
                  <c:v>56196.21627515403</c:v>
                </c:pt>
                <c:pt idx="2">
                  <c:v>56196.216275154</c:v>
                </c:pt>
                <c:pt idx="3">
                  <c:v>56196.216275154</c:v>
                </c:pt>
              </c:numCache>
            </c:numRef>
          </c:val>
          <c:smooth val="0"/>
        </c:ser>
        <c:ser>
          <c:idx val="16"/>
          <c:order val="17"/>
          <c:tx>
            <c:strRef>
              <c:f>Income!$A$91</c:f>
              <c:strCache>
                <c:ptCount val="1"/>
                <c:pt idx="0">
                  <c:v>Upper Bound Poverty line</c:v>
                </c:pt>
              </c:strCache>
            </c:strRef>
          </c:tx>
          <c:spPr>
            <a:ln w="22225">
              <a:solidFill>
                <a:srgbClr val="723F95"/>
              </a:solidFill>
              <a:prstDash val="dash"/>
            </a:ln>
          </c:spPr>
          <c:marker>
            <c:symbol val="none"/>
          </c:marker>
          <c:cat>
            <c:strRef>
              <c:f>Income!$B$71:$E$71</c:f>
              <c:strCache>
                <c:ptCount val="4"/>
                <c:pt idx="0">
                  <c:v>Baseline: v poor</c:v>
                </c:pt>
                <c:pt idx="1">
                  <c:v>Baseline: poor</c:v>
                </c:pt>
                <c:pt idx="2">
                  <c:v>Baseline: middle</c:v>
                </c:pt>
                <c:pt idx="3">
                  <c:v>Baseline: b-off</c:v>
                </c:pt>
              </c:strCache>
            </c:strRef>
          </c:cat>
          <c:val>
            <c:numRef>
              <c:f>Income!$B$91:$E$91</c:f>
              <c:numCache>
                <c:formatCode>#,##0</c:formatCode>
                <c:ptCount val="4"/>
                <c:pt idx="0">
                  <c:v>90270.37790780703</c:v>
                </c:pt>
                <c:pt idx="1">
                  <c:v>90270.37790780702</c:v>
                </c:pt>
                <c:pt idx="2">
                  <c:v>90270.37790780703</c:v>
                </c:pt>
                <c:pt idx="3">
                  <c:v>90270.37790780703</c:v>
                </c:pt>
              </c:numCache>
            </c:numRef>
          </c:val>
          <c:smooth val="0"/>
        </c:ser>
        <c:dLbls>
          <c:showLegendKey val="0"/>
          <c:showVal val="0"/>
          <c:showCatName val="0"/>
          <c:showSerName val="0"/>
          <c:showPercent val="0"/>
          <c:showBubbleSize val="0"/>
        </c:dLbls>
        <c:marker val="1"/>
        <c:smooth val="0"/>
        <c:axId val="2064807944"/>
        <c:axId val="2064811048"/>
      </c:lineChart>
      <c:catAx>
        <c:axId val="2064807944"/>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64811048"/>
        <c:crosses val="autoZero"/>
        <c:auto val="1"/>
        <c:lblAlgn val="ctr"/>
        <c:lblOffset val="100"/>
        <c:tickLblSkip val="1"/>
        <c:tickMarkSkip val="1"/>
        <c:noMultiLvlLbl val="0"/>
      </c:catAx>
      <c:valAx>
        <c:axId val="2064811048"/>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Annual total income (ZAR)</a:t>
                </a:r>
              </a:p>
            </c:rich>
          </c:tx>
          <c:layout>
            <c:manualLayout>
              <c:xMode val="edge"/>
              <c:yMode val="edge"/>
              <c:x val="0.0113379412094873"/>
              <c:y val="0.285000501529665"/>
            </c:manualLayout>
          </c:layout>
          <c:overlay val="0"/>
          <c:spPr>
            <a:noFill/>
            <a:ln w="25400">
              <a:noFill/>
            </a:ln>
          </c:spPr>
        </c:title>
        <c:numFmt formatCode="#,##0" sourceLinked="0"/>
        <c:majorTickMark val="out"/>
        <c:minorTickMark val="none"/>
        <c:tickLblPos val="nextTo"/>
        <c:spPr>
          <a:ln w="6350" cmpd="sng">
            <a:solidFill>
              <a:schemeClr val="tx1"/>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64807944"/>
        <c:crosses val="autoZero"/>
        <c:crossBetween val="between"/>
      </c:valAx>
      <c:spPr>
        <a:solidFill>
          <a:srgbClr val="FFFFFF"/>
        </a:solidFill>
        <a:ln w="3175">
          <a:solidFill>
            <a:srgbClr val="000000"/>
          </a:solidFill>
          <a:prstDash val="solid"/>
        </a:ln>
      </c:spPr>
    </c:plotArea>
    <c:legend>
      <c:legendPos val="r"/>
      <c:layout>
        <c:manualLayout>
          <c:xMode val="edge"/>
          <c:yMode val="edge"/>
          <c:x val="0.686354859919496"/>
          <c:y val="0.0382165605095541"/>
          <c:w val="0.278513719389964"/>
          <c:h val="0.780701794543124"/>
        </c:manualLayout>
      </c:layout>
      <c:overlay val="0"/>
      <c:spPr>
        <a:noFill/>
        <a:ln w="3175" cmpd="sng">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chemeClr val="tx1"/>
      </a:solidFill>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dirty="0">
                <a:latin typeface="Helvetica Light"/>
                <a:cs typeface="Helvetica Light"/>
              </a:rPr>
              <a:t>ZA Urban Poor </a:t>
            </a:r>
          </a:p>
        </c:rich>
      </c:tx>
      <c:layout>
        <c:manualLayout>
          <c:xMode val="edge"/>
          <c:yMode val="edge"/>
          <c:x val="0.382348197407966"/>
          <c:y val="0.0274263278065851"/>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
          <c:order val="2"/>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Income!$B$72:$I$72</c:f>
              <c:numCache>
                <c:formatCode>#,##0</c:formatCode>
                <c:ptCount val="8"/>
                <c:pt idx="0">
                  <c:v>0.0</c:v>
                </c:pt>
                <c:pt idx="1">
                  <c:v>0.0</c:v>
                </c:pt>
                <c:pt idx="2">
                  <c:v>0.0</c:v>
                </c:pt>
                <c:pt idx="3">
                  <c:v>0.0</c:v>
                </c:pt>
                <c:pt idx="4">
                  <c:v>0.0</c:v>
                </c:pt>
                <c:pt idx="5">
                  <c:v>0.0</c:v>
                </c:pt>
                <c:pt idx="6">
                  <c:v>0.0</c:v>
                </c:pt>
                <c:pt idx="7">
                  <c:v>0.0</c:v>
                </c:pt>
              </c:numCache>
            </c:numRef>
          </c:val>
        </c:ser>
        <c:ser>
          <c:idx val="2"/>
          <c:order val="7"/>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Income!$B$73:$I$73</c:f>
              <c:numCache>
                <c:formatCode>#,##0</c:formatCode>
                <c:ptCount val="8"/>
                <c:pt idx="0">
                  <c:v>0.0</c:v>
                </c:pt>
                <c:pt idx="1">
                  <c:v>0.0</c:v>
                </c:pt>
                <c:pt idx="2">
                  <c:v>0.0</c:v>
                </c:pt>
                <c:pt idx="3">
                  <c:v>0.0</c:v>
                </c:pt>
                <c:pt idx="4">
                  <c:v>0.0</c:v>
                </c:pt>
                <c:pt idx="5">
                  <c:v>0.0</c:v>
                </c:pt>
                <c:pt idx="6">
                  <c:v>0.0</c:v>
                </c:pt>
                <c:pt idx="7">
                  <c:v>0.0</c:v>
                </c:pt>
              </c:numCache>
            </c:numRef>
          </c:val>
        </c:ser>
        <c:ser>
          <c:idx val="5"/>
          <c:order val="8"/>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Income!$B$74:$I$74</c:f>
              <c:numCache>
                <c:formatCode>#,##0</c:formatCode>
                <c:ptCount val="8"/>
                <c:pt idx="0">
                  <c:v>0.0</c:v>
                </c:pt>
                <c:pt idx="1">
                  <c:v>0.0</c:v>
                </c:pt>
                <c:pt idx="2">
                  <c:v>0.0</c:v>
                </c:pt>
                <c:pt idx="3">
                  <c:v>0.0</c:v>
                </c:pt>
                <c:pt idx="4">
                  <c:v>0.0</c:v>
                </c:pt>
                <c:pt idx="5">
                  <c:v>0.0</c:v>
                </c:pt>
                <c:pt idx="6">
                  <c:v>0.0</c:v>
                </c:pt>
                <c:pt idx="7">
                  <c:v>0.0</c:v>
                </c:pt>
              </c:numCache>
            </c:numRef>
          </c:val>
        </c:ser>
        <c:ser>
          <c:idx val="7"/>
          <c:order val="9"/>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Income!$B$76:$I$76</c:f>
              <c:numCache>
                <c:formatCode>#,##0</c:formatCode>
                <c:ptCount val="8"/>
                <c:pt idx="0">
                  <c:v>0.0</c:v>
                </c:pt>
                <c:pt idx="1">
                  <c:v>0.0</c:v>
                </c:pt>
                <c:pt idx="2">
                  <c:v>0.0</c:v>
                </c:pt>
                <c:pt idx="3">
                  <c:v>0.0</c:v>
                </c:pt>
                <c:pt idx="4">
                  <c:v>0.0</c:v>
                </c:pt>
                <c:pt idx="5">
                  <c:v>0.0</c:v>
                </c:pt>
                <c:pt idx="6">
                  <c:v>0.0</c:v>
                </c:pt>
                <c:pt idx="7">
                  <c:v>0.0</c:v>
                </c:pt>
              </c:numCache>
            </c:numRef>
          </c:val>
        </c:ser>
        <c:ser>
          <c:idx val="8"/>
          <c:order val="10"/>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Income!$B$77:$I$77</c:f>
              <c:numCache>
                <c:formatCode>#,##0</c:formatCode>
                <c:ptCount val="8"/>
                <c:pt idx="0">
                  <c:v>0.0</c:v>
                </c:pt>
                <c:pt idx="1">
                  <c:v>0.0</c:v>
                </c:pt>
                <c:pt idx="2">
                  <c:v>0.0</c:v>
                </c:pt>
                <c:pt idx="3">
                  <c:v>0.0</c:v>
                </c:pt>
                <c:pt idx="4">
                  <c:v>0.0</c:v>
                </c:pt>
                <c:pt idx="5">
                  <c:v>0.0</c:v>
                </c:pt>
                <c:pt idx="6">
                  <c:v>0.0</c:v>
                </c:pt>
                <c:pt idx="7">
                  <c:v>0.0</c:v>
                </c:pt>
              </c:numCache>
            </c:numRef>
          </c:val>
        </c:ser>
        <c:ser>
          <c:idx val="12"/>
          <c:order val="11"/>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Income!$B$78:$I$78</c:f>
              <c:numCache>
                <c:formatCode>#,##0</c:formatCode>
                <c:ptCount val="8"/>
                <c:pt idx="0">
                  <c:v>6044.22691424995</c:v>
                </c:pt>
                <c:pt idx="1">
                  <c:v>14145.29522618495</c:v>
                </c:pt>
                <c:pt idx="2">
                  <c:v>20839.05100286175</c:v>
                </c:pt>
                <c:pt idx="3">
                  <c:v>29770.07286123108</c:v>
                </c:pt>
                <c:pt idx="4">
                  <c:v>4402.8</c:v>
                </c:pt>
                <c:pt idx="5">
                  <c:v>10259.4</c:v>
                </c:pt>
                <c:pt idx="6">
                  <c:v>15120.6</c:v>
                </c:pt>
                <c:pt idx="7">
                  <c:v>21555.6</c:v>
                </c:pt>
              </c:numCache>
            </c:numRef>
          </c:val>
        </c:ser>
        <c:ser>
          <c:idx val="4"/>
          <c:order val="12"/>
          <c:tx>
            <c:strRef>
              <c:f>Income!$A$79</c:f>
              <c:strCache>
                <c:ptCount val="1"/>
                <c:pt idx="0">
                  <c:v>Labour - formal emp</c:v>
                </c:pt>
              </c:strCache>
            </c:strRef>
          </c:tx>
          <c:spPr>
            <a:solidFill>
              <a:srgbClr val="C0504D"/>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Income!$B$79:$I$79</c:f>
              <c:numCache>
                <c:formatCode>#,##0</c:formatCode>
                <c:ptCount val="8"/>
                <c:pt idx="0">
                  <c:v>0.0</c:v>
                </c:pt>
                <c:pt idx="1">
                  <c:v>0.0</c:v>
                </c:pt>
                <c:pt idx="2">
                  <c:v>13531.85130055958</c:v>
                </c:pt>
                <c:pt idx="3">
                  <c:v>34731.75167143626</c:v>
                </c:pt>
                <c:pt idx="4">
                  <c:v>0.0</c:v>
                </c:pt>
                <c:pt idx="5">
                  <c:v>0.0</c:v>
                </c:pt>
                <c:pt idx="6">
                  <c:v>10440.0</c:v>
                </c:pt>
                <c:pt idx="7">
                  <c:v>26796.0</c:v>
                </c:pt>
              </c:numCache>
            </c:numRef>
          </c:val>
        </c:ser>
        <c:ser>
          <c:idx val="0"/>
          <c:order val="13"/>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Income!$B$80:$I$80</c:f>
              <c:numCache>
                <c:formatCode>#,##0</c:formatCode>
                <c:ptCount val="8"/>
                <c:pt idx="0">
                  <c:v>0.0</c:v>
                </c:pt>
                <c:pt idx="1">
                  <c:v>0.0</c:v>
                </c:pt>
                <c:pt idx="2">
                  <c:v>0.0</c:v>
                </c:pt>
                <c:pt idx="3">
                  <c:v>0.0</c:v>
                </c:pt>
                <c:pt idx="4">
                  <c:v>0.0</c:v>
                </c:pt>
                <c:pt idx="5">
                  <c:v>0.0</c:v>
                </c:pt>
                <c:pt idx="6">
                  <c:v>0.0</c:v>
                </c:pt>
                <c:pt idx="7">
                  <c:v>0.0</c:v>
                </c:pt>
              </c:numCache>
            </c:numRef>
          </c:val>
        </c:ser>
        <c:ser>
          <c:idx val="6"/>
          <c:order val="14"/>
          <c:tx>
            <c:strRef>
              <c:f>Income!$A$81</c:f>
              <c:strCache>
                <c:ptCount val="1"/>
                <c:pt idx="0">
                  <c:v>Self - employment</c:v>
                </c:pt>
              </c:strCache>
            </c:strRef>
          </c:tx>
          <c:spPr>
            <a:solidFill>
              <a:srgbClr val="D3BBD8"/>
            </a:solidFill>
            <a:ln w="3175" cmpd="sng">
              <a:solidFill>
                <a:srgbClr val="000000"/>
              </a:solidFill>
              <a:prstDash val="solid"/>
            </a:ln>
          </c:spPr>
          <c:invertIfNegative val="0"/>
          <c:val>
            <c:numRef>
              <c:f>Income!$B$81:$I$81</c:f>
              <c:numCache>
                <c:formatCode>#,##0</c:formatCode>
                <c:ptCount val="8"/>
                <c:pt idx="0">
                  <c:v>3518.281338145492</c:v>
                </c:pt>
                <c:pt idx="1">
                  <c:v>8209.32312233948</c:v>
                </c:pt>
                <c:pt idx="2">
                  <c:v>10554.84401443647</c:v>
                </c:pt>
                <c:pt idx="3">
                  <c:v>14289.63497339092</c:v>
                </c:pt>
                <c:pt idx="4">
                  <c:v>2808.0</c:v>
                </c:pt>
                <c:pt idx="5">
                  <c:v>6552.0</c:v>
                </c:pt>
                <c:pt idx="6">
                  <c:v>7146.868003449294</c:v>
                </c:pt>
                <c:pt idx="7">
                  <c:v>9450.51576766098</c:v>
                </c:pt>
              </c:numCache>
            </c:numRef>
          </c:val>
        </c:ser>
        <c:ser>
          <c:idx val="3"/>
          <c:order val="15"/>
          <c:tx>
            <c:strRef>
              <c:f>Income!$A$82</c:f>
              <c:strCache>
                <c:ptCount val="1"/>
                <c:pt idx="0">
                  <c:v>Small business/petty trading</c:v>
                </c:pt>
              </c:strCache>
            </c:strRef>
          </c:tx>
          <c:spPr>
            <a:solidFill>
              <a:srgbClr val="CC66FF"/>
            </a:solidFill>
            <a:ln w="3175" cmpd="sng">
              <a:solidFill>
                <a:srgbClr val="000000"/>
              </a:solidFill>
              <a:prstDash val="solid"/>
            </a:ln>
          </c:spPr>
          <c:invertIfNegative val="0"/>
          <c:val>
            <c:numRef>
              <c:f>Income!$B$82:$I$82</c:f>
              <c:numCache>
                <c:formatCode>#,##0</c:formatCode>
                <c:ptCount val="8"/>
                <c:pt idx="0">
                  <c:v>0.0</c:v>
                </c:pt>
                <c:pt idx="1">
                  <c:v>4239.980074175336</c:v>
                </c:pt>
                <c:pt idx="2">
                  <c:v>7036.562676290987</c:v>
                </c:pt>
                <c:pt idx="3">
                  <c:v>8931.02185836933</c:v>
                </c:pt>
                <c:pt idx="4">
                  <c:v>0.0</c:v>
                </c:pt>
                <c:pt idx="5">
                  <c:v>3271.199999999999</c:v>
                </c:pt>
                <c:pt idx="6">
                  <c:v>5428.8</c:v>
                </c:pt>
                <c:pt idx="7">
                  <c:v>6890.399999999998</c:v>
                </c:pt>
              </c:numCache>
            </c:numRef>
          </c:val>
        </c:ser>
        <c:ser>
          <c:idx val="9"/>
          <c:order val="16"/>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Income!$B$83:$I$83</c:f>
              <c:numCache>
                <c:formatCode>#,##0</c:formatCode>
                <c:ptCount val="8"/>
                <c:pt idx="0">
                  <c:v>1220.998996116473</c:v>
                </c:pt>
                <c:pt idx="1">
                  <c:v>1220.998996116473</c:v>
                </c:pt>
                <c:pt idx="2">
                  <c:v>1220.998996116472</c:v>
                </c:pt>
                <c:pt idx="3">
                  <c:v>1220.998996116473</c:v>
                </c:pt>
                <c:pt idx="4">
                  <c:v>1339.937506672114</c:v>
                </c:pt>
                <c:pt idx="5">
                  <c:v>1339.937506672114</c:v>
                </c:pt>
                <c:pt idx="6">
                  <c:v>1339.937506672114</c:v>
                </c:pt>
                <c:pt idx="7">
                  <c:v>1339.937506672114</c:v>
                </c:pt>
              </c:numCache>
            </c:numRef>
          </c:val>
        </c:ser>
        <c:ser>
          <c:idx val="17"/>
          <c:order val="17"/>
          <c:tx>
            <c:strRef>
              <c:f>Income!$A$84</c:f>
              <c:strCache>
                <c:ptCount val="1"/>
                <c:pt idx="0">
                  <c:v>Food transfer - gifts</c:v>
                </c:pt>
              </c:strCache>
            </c:strRef>
          </c:tx>
          <c:spPr>
            <a:solidFill>
              <a:srgbClr val="B9CDE5"/>
            </a:solidFill>
            <a:ln w="3175" cmpd="sng">
              <a:solidFill>
                <a:srgbClr val="000000"/>
              </a:solidFill>
              <a:prstDash val="solid"/>
            </a:ln>
          </c:spPr>
          <c:invertIfNegative val="0"/>
          <c:val>
            <c:numRef>
              <c:f>Income!$B$84:$I$84</c:f>
              <c:numCache>
                <c:formatCode>#,##0</c:formatCode>
                <c:ptCount val="8"/>
                <c:pt idx="0">
                  <c:v>0.0</c:v>
                </c:pt>
                <c:pt idx="1">
                  <c:v>0.0</c:v>
                </c:pt>
                <c:pt idx="2">
                  <c:v>0.0</c:v>
                </c:pt>
                <c:pt idx="3">
                  <c:v>0.0</c:v>
                </c:pt>
                <c:pt idx="4">
                  <c:v>0.0</c:v>
                </c:pt>
                <c:pt idx="5">
                  <c:v>0.0</c:v>
                </c:pt>
                <c:pt idx="6">
                  <c:v>0.0</c:v>
                </c:pt>
                <c:pt idx="7">
                  <c:v>0.0</c:v>
                </c:pt>
              </c:numCache>
            </c:numRef>
          </c:val>
        </c:ser>
        <c:ser>
          <c:idx val="10"/>
          <c:order val="18"/>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Income!$B$85:$I$85</c:f>
              <c:numCache>
                <c:formatCode>#,##0</c:formatCode>
                <c:ptCount val="8"/>
                <c:pt idx="0">
                  <c:v>15408.26801423718</c:v>
                </c:pt>
                <c:pt idx="1">
                  <c:v>15408.26801423718</c:v>
                </c:pt>
                <c:pt idx="2">
                  <c:v>4582.786973789511</c:v>
                </c:pt>
                <c:pt idx="3">
                  <c:v>0.0</c:v>
                </c:pt>
                <c:pt idx="4">
                  <c:v>0.0</c:v>
                </c:pt>
                <c:pt idx="5">
                  <c:v>0.0</c:v>
                </c:pt>
                <c:pt idx="6">
                  <c:v>0.0</c:v>
                </c:pt>
                <c:pt idx="7">
                  <c:v>0.0</c:v>
                </c:pt>
              </c:numCache>
            </c:numRef>
          </c:val>
        </c:ser>
        <c:ser>
          <c:idx val="11"/>
          <c:order val="19"/>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Income!$B$86:$I$86</c:f>
              <c:numCache>
                <c:formatCode>#,##0</c:formatCode>
                <c:ptCount val="8"/>
                <c:pt idx="0">
                  <c:v>3825.003300958176</c:v>
                </c:pt>
                <c:pt idx="1">
                  <c:v>2616.157918108186</c:v>
                </c:pt>
                <c:pt idx="2">
                  <c:v>3518.281338145491</c:v>
                </c:pt>
                <c:pt idx="3">
                  <c:v>4510.617100186527</c:v>
                </c:pt>
                <c:pt idx="4">
                  <c:v>2742.0</c:v>
                </c:pt>
                <c:pt idx="5">
                  <c:v>1740.0</c:v>
                </c:pt>
                <c:pt idx="6">
                  <c:v>2340.0</c:v>
                </c:pt>
                <c:pt idx="7">
                  <c:v>3.0</c:v>
                </c:pt>
              </c:numCache>
            </c:numRef>
          </c:val>
        </c:ser>
        <c:ser>
          <c:idx val="14"/>
          <c:order val="20"/>
          <c:tx>
            <c:strRef>
              <c:f>Income!$A$87</c:f>
              <c:strCache>
                <c:ptCount val="1"/>
                <c:pt idx="0">
                  <c:v>Other</c:v>
                </c:pt>
              </c:strCache>
            </c:strRef>
          </c:tx>
          <c:spPr>
            <a:solidFill>
              <a:schemeClr val="bg2">
                <a:lumMod val="50000"/>
              </a:schemeClr>
            </a:solidFill>
            <a:ln w="3175" cmpd="sng">
              <a:solidFill>
                <a:schemeClr val="tx1"/>
              </a:solidFill>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Income!$B$87:$I$87</c:f>
              <c:numCache>
                <c:formatCode>#,##0</c:formatCode>
                <c:ptCount val="8"/>
                <c:pt idx="0">
                  <c:v>0.0</c:v>
                </c:pt>
                <c:pt idx="1">
                  <c:v>0.0</c:v>
                </c:pt>
                <c:pt idx="2">
                  <c:v>0.0</c:v>
                </c:pt>
                <c:pt idx="3">
                  <c:v>0.0</c:v>
                </c:pt>
                <c:pt idx="4">
                  <c:v>0.0</c:v>
                </c:pt>
                <c:pt idx="5">
                  <c:v>0.0</c:v>
                </c:pt>
                <c:pt idx="6">
                  <c:v>0.0</c:v>
                </c:pt>
                <c:pt idx="7">
                  <c:v>0.0</c:v>
                </c:pt>
              </c:numCache>
            </c:numRef>
          </c:val>
        </c:ser>
        <c:dLbls>
          <c:showLegendKey val="0"/>
          <c:showVal val="0"/>
          <c:showCatName val="0"/>
          <c:showSerName val="0"/>
          <c:showPercent val="0"/>
          <c:showBubbleSize val="0"/>
        </c:dLbls>
        <c:gapWidth val="150"/>
        <c:overlap val="100"/>
        <c:axId val="-2089601496"/>
        <c:axId val="-2089497400"/>
      </c:barChart>
      <c:lineChart>
        <c:grouping val="standard"/>
        <c:varyColors val="0"/>
        <c:ser>
          <c:idx val="13"/>
          <c:order val="0"/>
          <c:tx>
            <c:strRef>
              <c:f>Income!$A$89</c:f>
              <c:strCache>
                <c:ptCount val="1"/>
                <c:pt idx="0">
                  <c:v>Food Poverty line</c:v>
                </c:pt>
              </c:strCache>
            </c:strRef>
          </c:tx>
          <c:spPr>
            <a:ln w="12700">
              <a:solidFill>
                <a:srgbClr val="DD0806"/>
              </a:solidFill>
              <a:prstDash val="solid"/>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Income!$B$89:$E$89</c:f>
              <c:numCache>
                <c:formatCode>#,##0</c:formatCode>
                <c:ptCount val="4"/>
                <c:pt idx="0">
                  <c:v>19201.523793976</c:v>
                </c:pt>
                <c:pt idx="1">
                  <c:v>19201.523793976</c:v>
                </c:pt>
                <c:pt idx="2">
                  <c:v>19201.523793976</c:v>
                </c:pt>
                <c:pt idx="3">
                  <c:v>19201.523793976</c:v>
                </c:pt>
              </c:numCache>
            </c:numRef>
          </c:val>
          <c:smooth val="0"/>
        </c:ser>
        <c:ser>
          <c:idx val="15"/>
          <c:order val="1"/>
          <c:tx>
            <c:strRef>
              <c:f>Income!$A$93</c:f>
              <c:strCache>
                <c:ptCount val="1"/>
                <c:pt idx="0">
                  <c:v>Food Poverty line</c:v>
                </c:pt>
              </c:strCache>
            </c:strRef>
          </c:tx>
          <c:spPr>
            <a:ln w="12700">
              <a:solidFill>
                <a:srgbClr val="DD0806"/>
              </a:solidFill>
              <a:prstDash val="solid"/>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Income!$B$93:$I$93</c:f>
              <c:numCache>
                <c:formatCode>General</c:formatCode>
                <c:ptCount val="8"/>
                <c:pt idx="4" formatCode="#,##0">
                  <c:v>19201.523793976</c:v>
                </c:pt>
                <c:pt idx="5" formatCode="#,##0">
                  <c:v>19201.523793976</c:v>
                </c:pt>
                <c:pt idx="6" formatCode="#,##0">
                  <c:v>19201.523793976</c:v>
                </c:pt>
                <c:pt idx="7" formatCode="#,##0">
                  <c:v>19201.523793976</c:v>
                </c:pt>
              </c:numCache>
            </c:numRef>
          </c:val>
          <c:smooth val="0"/>
        </c:ser>
        <c:ser>
          <c:idx val="18"/>
          <c:order val="3"/>
          <c:tx>
            <c:strRef>
              <c:f>Income!$A$90</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Income!$B$90:$E$90</c:f>
              <c:numCache>
                <c:formatCode>#,##0</c:formatCode>
                <c:ptCount val="4"/>
                <c:pt idx="0">
                  <c:v>28392.93712730933</c:v>
                </c:pt>
                <c:pt idx="1">
                  <c:v>28392.93712730933</c:v>
                </c:pt>
                <c:pt idx="2">
                  <c:v>28392.93712730933</c:v>
                </c:pt>
                <c:pt idx="3">
                  <c:v>28392.93712730933</c:v>
                </c:pt>
              </c:numCache>
            </c:numRef>
          </c:val>
          <c:smooth val="0"/>
        </c:ser>
        <c:ser>
          <c:idx val="19"/>
          <c:order val="4"/>
          <c:tx>
            <c:strRef>
              <c:f>Income!$A$94</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Income!$B$94:$I$94</c:f>
              <c:numCache>
                <c:formatCode>General</c:formatCode>
                <c:ptCount val="8"/>
                <c:pt idx="4" formatCode="#,##0">
                  <c:v>28392.93712730933</c:v>
                </c:pt>
                <c:pt idx="5" formatCode="#,##0">
                  <c:v>28392.93712730933</c:v>
                </c:pt>
                <c:pt idx="6" formatCode="#,##0">
                  <c:v>28392.93712730933</c:v>
                </c:pt>
                <c:pt idx="7" formatCode="#,##0">
                  <c:v>28392.93712730933</c:v>
                </c:pt>
              </c:numCache>
            </c:numRef>
          </c:val>
          <c:smooth val="0"/>
        </c:ser>
        <c:ser>
          <c:idx val="20"/>
          <c:order val="5"/>
          <c:tx>
            <c:strRef>
              <c:f>Income!$A$91</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Income!$B$91:$E$91</c:f>
              <c:numCache>
                <c:formatCode>#,##0</c:formatCode>
                <c:ptCount val="4"/>
                <c:pt idx="0">
                  <c:v>44761.89712730933</c:v>
                </c:pt>
                <c:pt idx="1">
                  <c:v>44761.89712730933</c:v>
                </c:pt>
                <c:pt idx="2">
                  <c:v>44761.89712730933</c:v>
                </c:pt>
                <c:pt idx="3">
                  <c:v>44761.89712730933</c:v>
                </c:pt>
              </c:numCache>
            </c:numRef>
          </c:val>
          <c:smooth val="0"/>
        </c:ser>
        <c:ser>
          <c:idx val="21"/>
          <c:order val="6"/>
          <c:tx>
            <c:strRef>
              <c:f>Income!$A$95</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Income!$B$95:$I$95</c:f>
              <c:numCache>
                <c:formatCode>General</c:formatCode>
                <c:ptCount val="8"/>
                <c:pt idx="4" formatCode="#,##0">
                  <c:v>44761.89712730933</c:v>
                </c:pt>
                <c:pt idx="5" formatCode="#,##0">
                  <c:v>44761.89712730933</c:v>
                </c:pt>
                <c:pt idx="6" formatCode="#,##0">
                  <c:v>44761.89712730933</c:v>
                </c:pt>
                <c:pt idx="7" formatCode="#,##0">
                  <c:v>44761.89712730933</c:v>
                </c:pt>
              </c:numCache>
            </c:numRef>
          </c:val>
          <c:smooth val="0"/>
        </c:ser>
        <c:dLbls>
          <c:showLegendKey val="0"/>
          <c:showVal val="0"/>
          <c:showCatName val="0"/>
          <c:showSerName val="0"/>
          <c:showPercent val="0"/>
          <c:showBubbleSize val="0"/>
        </c:dLbls>
        <c:marker val="1"/>
        <c:smooth val="0"/>
        <c:axId val="-2089601496"/>
        <c:axId val="-2089497400"/>
      </c:lineChart>
      <c:catAx>
        <c:axId val="-2089601496"/>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89497400"/>
        <c:crosses val="autoZero"/>
        <c:auto val="1"/>
        <c:lblAlgn val="ctr"/>
        <c:lblOffset val="100"/>
        <c:tickLblSkip val="1"/>
        <c:tickMarkSkip val="1"/>
        <c:noMultiLvlLbl val="0"/>
      </c:catAx>
      <c:valAx>
        <c:axId val="-2089497400"/>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89601496"/>
        <c:crosses val="autoZero"/>
        <c:crossBetween val="between"/>
      </c:valAx>
      <c:spPr>
        <a:solidFill>
          <a:srgbClr val="FFFFFF"/>
        </a:solidFill>
        <a:ln w="3175">
          <a:solidFill>
            <a:srgbClr val="000000"/>
          </a:solidFill>
          <a:prstDash val="solid"/>
        </a:ln>
      </c:spPr>
    </c:plotArea>
    <c:legend>
      <c:legendPos val="b"/>
      <c:legendEntry>
        <c:idx val="16"/>
        <c:delete val="1"/>
      </c:legendEntry>
      <c:legendEntry>
        <c:idx val="18"/>
        <c:delete val="1"/>
      </c:legendEntry>
      <c:legendEntry>
        <c:idx val="20"/>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b="0" i="0">
                <a:latin typeface="Helvetica Light"/>
                <a:cs typeface="Helvetica Light"/>
              </a:defRPr>
            </a:pPr>
            <a:r>
              <a:rPr lang="en-US" sz="1400" b="0" i="0">
                <a:latin typeface="Helvetica Light"/>
                <a:cs typeface="Helvetica Light"/>
              </a:rPr>
              <a:t>ZA FW - Baseline Total Income</a:t>
            </a:r>
          </a:p>
        </c:rich>
      </c:tx>
      <c:layout>
        <c:manualLayout>
          <c:xMode val="edge"/>
          <c:yMode val="edge"/>
          <c:x val="0.246303382138332"/>
          <c:y val="0.0145348837209302"/>
        </c:manualLayout>
      </c:layout>
      <c:overlay val="0"/>
      <c:spPr>
        <a:solidFill>
          <a:srgbClr val="FFFFFF"/>
        </a:solidFill>
        <a:ln w="3175" cmpd="sng">
          <a:solidFill>
            <a:srgbClr val="000000"/>
          </a:solidFill>
        </a:ln>
      </c:spPr>
    </c:title>
    <c:autoTitleDeleted val="0"/>
    <c:plotArea>
      <c:layout>
        <c:manualLayout>
          <c:layoutTarget val="inner"/>
          <c:xMode val="edge"/>
          <c:yMode val="edge"/>
          <c:x val="0.120297191111981"/>
          <c:y val="0.0347394540942928"/>
          <c:w val="0.568554963238291"/>
          <c:h val="0.909511084384142"/>
        </c:manualLayout>
      </c:layout>
      <c:barChart>
        <c:barDir val="col"/>
        <c:grouping val="stacked"/>
        <c:varyColors val="0"/>
        <c:ser>
          <c:idx val="1"/>
          <c:order val="0"/>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Income!$B$72:$D$72</c:f>
              <c:numCache>
                <c:formatCode>#,##0</c:formatCode>
                <c:ptCount val="3"/>
                <c:pt idx="0">
                  <c:v>0.0</c:v>
                </c:pt>
                <c:pt idx="1">
                  <c:v>0.0</c:v>
                </c:pt>
                <c:pt idx="2">
                  <c:v>0.0</c:v>
                </c:pt>
              </c:numCache>
            </c:numRef>
          </c:val>
        </c:ser>
        <c:ser>
          <c:idx val="2"/>
          <c:order val="1"/>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Income!$B$73:$D$73</c:f>
              <c:numCache>
                <c:formatCode>#,##0</c:formatCode>
                <c:ptCount val="3"/>
                <c:pt idx="0">
                  <c:v>0.0</c:v>
                </c:pt>
                <c:pt idx="1">
                  <c:v>0.0</c:v>
                </c:pt>
                <c:pt idx="2">
                  <c:v>0.0</c:v>
                </c:pt>
              </c:numCache>
            </c:numRef>
          </c:val>
        </c:ser>
        <c:ser>
          <c:idx val="5"/>
          <c:order val="2"/>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Income!$B$74:$D$74</c:f>
              <c:numCache>
                <c:formatCode>#,##0</c:formatCode>
                <c:ptCount val="3"/>
                <c:pt idx="0">
                  <c:v>0.0</c:v>
                </c:pt>
                <c:pt idx="1">
                  <c:v>0.0</c:v>
                </c:pt>
                <c:pt idx="2">
                  <c:v>0.0</c:v>
                </c:pt>
              </c:numCache>
            </c:numRef>
          </c:val>
        </c:ser>
        <c:ser>
          <c:idx val="7"/>
          <c:order val="3"/>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Income!$B$76:$D$76</c:f>
              <c:numCache>
                <c:formatCode>#,##0</c:formatCode>
                <c:ptCount val="3"/>
                <c:pt idx="0">
                  <c:v>0.0</c:v>
                </c:pt>
                <c:pt idx="1">
                  <c:v>0.0</c:v>
                </c:pt>
                <c:pt idx="2">
                  <c:v>0.0</c:v>
                </c:pt>
              </c:numCache>
            </c:numRef>
          </c:val>
        </c:ser>
        <c:ser>
          <c:idx val="8"/>
          <c:order val="4"/>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Income!$B$77:$D$77</c:f>
              <c:numCache>
                <c:formatCode>#,##0</c:formatCode>
                <c:ptCount val="3"/>
                <c:pt idx="0">
                  <c:v>0.0</c:v>
                </c:pt>
                <c:pt idx="1">
                  <c:v>0.0</c:v>
                </c:pt>
                <c:pt idx="2">
                  <c:v>0.0</c:v>
                </c:pt>
              </c:numCache>
            </c:numRef>
          </c:val>
        </c:ser>
        <c:ser>
          <c:idx val="9"/>
          <c:order val="5"/>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Income!$B$78:$D$78</c:f>
              <c:numCache>
                <c:formatCode>#,##0</c:formatCode>
                <c:ptCount val="3"/>
                <c:pt idx="0">
                  <c:v>16142.54712462103</c:v>
                </c:pt>
                <c:pt idx="1">
                  <c:v>22019.46691505221</c:v>
                </c:pt>
                <c:pt idx="2">
                  <c:v>0.0</c:v>
                </c:pt>
              </c:numCache>
            </c:numRef>
          </c:val>
        </c:ser>
        <c:ser>
          <c:idx val="11"/>
          <c:order val="6"/>
          <c:tx>
            <c:strRef>
              <c:f>Income!$A$79</c:f>
              <c:strCache>
                <c:ptCount val="1"/>
                <c:pt idx="0">
                  <c:v>Labour - formal emp</c:v>
                </c:pt>
              </c:strCache>
            </c:strRef>
          </c:tx>
          <c:spPr>
            <a:solidFill>
              <a:srgbClr val="C0504D">
                <a:alpha val="97255"/>
              </a:srgbClr>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Income!$B$79:$D$79</c:f>
              <c:numCache>
                <c:formatCode>#,##0</c:formatCode>
                <c:ptCount val="3"/>
                <c:pt idx="0">
                  <c:v>6378.052485739261</c:v>
                </c:pt>
                <c:pt idx="1">
                  <c:v>9111.50355105609</c:v>
                </c:pt>
                <c:pt idx="2">
                  <c:v>45557.51775528044</c:v>
                </c:pt>
              </c:numCache>
            </c:numRef>
          </c:val>
        </c:ser>
        <c:ser>
          <c:idx val="0"/>
          <c:order val="7"/>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Income!$B$80:$D$80</c:f>
              <c:numCache>
                <c:formatCode>#,##0</c:formatCode>
                <c:ptCount val="3"/>
                <c:pt idx="0">
                  <c:v>1952.898927776355</c:v>
                </c:pt>
                <c:pt idx="1">
                  <c:v>1952.898927776355</c:v>
                </c:pt>
                <c:pt idx="2">
                  <c:v>0.0</c:v>
                </c:pt>
              </c:numCache>
            </c:numRef>
          </c:val>
        </c:ser>
        <c:ser>
          <c:idx val="15"/>
          <c:order val="8"/>
          <c:tx>
            <c:strRef>
              <c:f>Income!$A$81</c:f>
              <c:strCache>
                <c:ptCount val="1"/>
                <c:pt idx="0">
                  <c:v>Self - employment</c:v>
                </c:pt>
              </c:strCache>
            </c:strRef>
          </c:tx>
          <c:spPr>
            <a:solidFill>
              <a:srgbClr val="D3BBD8"/>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Income!$B$81:$D$81</c:f>
              <c:numCache>
                <c:formatCode>#,##0</c:formatCode>
                <c:ptCount val="3"/>
                <c:pt idx="0">
                  <c:v>6833.627663292065</c:v>
                </c:pt>
                <c:pt idx="1">
                  <c:v>0.0</c:v>
                </c:pt>
                <c:pt idx="2">
                  <c:v>0.0</c:v>
                </c:pt>
              </c:numCache>
            </c:numRef>
          </c:val>
        </c:ser>
        <c:ser>
          <c:idx val="3"/>
          <c:order val="9"/>
          <c:tx>
            <c:strRef>
              <c:f>Income!$A$82</c:f>
              <c:strCache>
                <c:ptCount val="1"/>
                <c:pt idx="0">
                  <c:v>Small business/petty trading</c:v>
                </c:pt>
              </c:strCache>
            </c:strRef>
          </c:tx>
          <c:spPr>
            <a:solidFill>
              <a:srgbClr val="CC66FF"/>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Income!$B$82:$D$82</c:f>
              <c:numCache>
                <c:formatCode>#,##0</c:formatCode>
                <c:ptCount val="3"/>
                <c:pt idx="0">
                  <c:v>0.0</c:v>
                </c:pt>
                <c:pt idx="1">
                  <c:v>7289.20284084487</c:v>
                </c:pt>
                <c:pt idx="2">
                  <c:v>41912.916334858</c:v>
                </c:pt>
              </c:numCache>
            </c:numRef>
          </c:val>
        </c:ser>
        <c:ser>
          <c:idx val="4"/>
          <c:order val="10"/>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Income!$B$83:$D$83</c:f>
              <c:numCache>
                <c:formatCode>#,##0</c:formatCode>
                <c:ptCount val="3"/>
                <c:pt idx="0">
                  <c:v>1476.501772124564</c:v>
                </c:pt>
                <c:pt idx="1">
                  <c:v>1476.501772124564</c:v>
                </c:pt>
                <c:pt idx="2">
                  <c:v>0.0</c:v>
                </c:pt>
              </c:numCache>
            </c:numRef>
          </c:val>
        </c:ser>
        <c:ser>
          <c:idx val="6"/>
          <c:order val="11"/>
          <c:tx>
            <c:strRef>
              <c:f>Income!$A$84</c:f>
              <c:strCache>
                <c:ptCount val="1"/>
                <c:pt idx="0">
                  <c:v>Food transfer - gifts</c:v>
                </c:pt>
              </c:strCache>
            </c:strRef>
          </c:tx>
          <c:spPr>
            <a:solidFill>
              <a:srgbClr val="B9CDE5"/>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Income!$B$84:$D$84</c:f>
              <c:numCache>
                <c:formatCode>#,##0</c:formatCode>
                <c:ptCount val="3"/>
                <c:pt idx="0">
                  <c:v>0.0</c:v>
                </c:pt>
                <c:pt idx="1">
                  <c:v>0.0</c:v>
                </c:pt>
                <c:pt idx="2">
                  <c:v>0.0</c:v>
                </c:pt>
              </c:numCache>
            </c:numRef>
          </c:val>
        </c:ser>
        <c:ser>
          <c:idx val="10"/>
          <c:order val="12"/>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Income!$B$85:$D$85</c:f>
              <c:numCache>
                <c:formatCode>#,##0</c:formatCode>
                <c:ptCount val="3"/>
                <c:pt idx="0">
                  <c:v>8200.353195950465</c:v>
                </c:pt>
                <c:pt idx="1">
                  <c:v>8200.353195950465</c:v>
                </c:pt>
                <c:pt idx="2">
                  <c:v>0.0</c:v>
                </c:pt>
              </c:numCache>
            </c:numRef>
          </c:val>
        </c:ser>
        <c:ser>
          <c:idx val="12"/>
          <c:order val="13"/>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Income!$B$86:$D$86</c:f>
              <c:numCache>
                <c:formatCode>#,##0</c:formatCode>
                <c:ptCount val="3"/>
                <c:pt idx="0">
                  <c:v>0.0</c:v>
                </c:pt>
                <c:pt idx="1">
                  <c:v>0.0</c:v>
                </c:pt>
                <c:pt idx="2">
                  <c:v>0.0</c:v>
                </c:pt>
              </c:numCache>
            </c:numRef>
          </c:val>
        </c:ser>
        <c:ser>
          <c:idx val="17"/>
          <c:order val="14"/>
          <c:tx>
            <c:strRef>
              <c:f>Income!$A$87</c:f>
              <c:strCache>
                <c:ptCount val="1"/>
                <c:pt idx="0">
                  <c:v>Other</c:v>
                </c:pt>
              </c:strCache>
            </c:strRef>
          </c:tx>
          <c:spPr>
            <a:solidFill>
              <a:srgbClr val="948A54"/>
            </a:solidFill>
            <a:ln w="3175" cmpd="sng">
              <a:solidFill>
                <a:schemeClr val="tx1"/>
              </a:solidFill>
            </a:ln>
          </c:spPr>
          <c:invertIfNegative val="0"/>
          <c:cat>
            <c:strRef>
              <c:f>Income!$B$71:$D$71</c:f>
              <c:strCache>
                <c:ptCount val="3"/>
                <c:pt idx="0">
                  <c:v>Baseline: casuals</c:v>
                </c:pt>
                <c:pt idx="1">
                  <c:v>Baseline: temporary</c:v>
                </c:pt>
                <c:pt idx="2">
                  <c:v>Baseline: full-time</c:v>
                </c:pt>
              </c:strCache>
            </c:strRef>
          </c:cat>
          <c:val>
            <c:numRef>
              <c:f>Income!$B$87:$D$87</c:f>
              <c:numCache>
                <c:formatCode>#,##0</c:formatCode>
                <c:ptCount val="3"/>
                <c:pt idx="0">
                  <c:v>0.0</c:v>
                </c:pt>
                <c:pt idx="1">
                  <c:v>0.0</c:v>
                </c:pt>
                <c:pt idx="2">
                  <c:v>0.0</c:v>
                </c:pt>
              </c:numCache>
            </c:numRef>
          </c:val>
        </c:ser>
        <c:dLbls>
          <c:showLegendKey val="0"/>
          <c:showVal val="0"/>
          <c:showCatName val="0"/>
          <c:showSerName val="0"/>
          <c:showPercent val="0"/>
          <c:showBubbleSize val="0"/>
        </c:dLbls>
        <c:gapWidth val="150"/>
        <c:overlap val="100"/>
        <c:axId val="-2089070680"/>
        <c:axId val="-2089067384"/>
      </c:barChart>
      <c:lineChart>
        <c:grouping val="standard"/>
        <c:varyColors val="0"/>
        <c:ser>
          <c:idx val="13"/>
          <c:order val="15"/>
          <c:tx>
            <c:strRef>
              <c:f>Income!$A$89</c:f>
              <c:strCache>
                <c:ptCount val="1"/>
                <c:pt idx="0">
                  <c:v>Food Poverty line</c:v>
                </c:pt>
              </c:strCache>
            </c:strRef>
          </c:tx>
          <c:spPr>
            <a:ln w="19050">
              <a:solidFill>
                <a:srgbClr val="DD0806"/>
              </a:solidFill>
              <a:prstDash val="solid"/>
            </a:ln>
          </c:spPr>
          <c:marker>
            <c:symbol val="none"/>
          </c:marker>
          <c:cat>
            <c:strRef>
              <c:f>Income!$B$71:$D$71</c:f>
              <c:strCache>
                <c:ptCount val="3"/>
                <c:pt idx="0">
                  <c:v>Baseline: casuals</c:v>
                </c:pt>
                <c:pt idx="1">
                  <c:v>Baseline: temporary</c:v>
                </c:pt>
                <c:pt idx="2">
                  <c:v>Baseline: full-time</c:v>
                </c:pt>
              </c:strCache>
            </c:strRef>
          </c:cat>
          <c:val>
            <c:numRef>
              <c:f>Income!$B$89:$D$89</c:f>
              <c:numCache>
                <c:formatCode>#,##0</c:formatCode>
                <c:ptCount val="3"/>
                <c:pt idx="0">
                  <c:v>27031.5769335823</c:v>
                </c:pt>
                <c:pt idx="1">
                  <c:v>27031.5769335823</c:v>
                </c:pt>
                <c:pt idx="2">
                  <c:v>27031.5769335823</c:v>
                </c:pt>
              </c:numCache>
            </c:numRef>
          </c:val>
          <c:smooth val="0"/>
        </c:ser>
        <c:ser>
          <c:idx val="14"/>
          <c:order val="16"/>
          <c:tx>
            <c:strRef>
              <c:f>Income!$A$90</c:f>
              <c:strCache>
                <c:ptCount val="1"/>
                <c:pt idx="0">
                  <c:v>Lower Bound Poverty line</c:v>
                </c:pt>
              </c:strCache>
            </c:strRef>
          </c:tx>
          <c:spPr>
            <a:ln w="22225">
              <a:solidFill>
                <a:srgbClr val="FF0000"/>
              </a:solidFill>
              <a:prstDash val="dash"/>
            </a:ln>
          </c:spPr>
          <c:marker>
            <c:symbol val="none"/>
          </c:marker>
          <c:cat>
            <c:strRef>
              <c:f>Income!$B$71:$D$71</c:f>
              <c:strCache>
                <c:ptCount val="3"/>
                <c:pt idx="0">
                  <c:v>Baseline: casuals</c:v>
                </c:pt>
                <c:pt idx="1">
                  <c:v>Baseline: temporary</c:v>
                </c:pt>
                <c:pt idx="2">
                  <c:v>Baseline: full-time</c:v>
                </c:pt>
              </c:strCache>
            </c:strRef>
          </c:cat>
          <c:val>
            <c:numRef>
              <c:f>Income!$B$90:$D$90</c:f>
              <c:numCache>
                <c:formatCode>#,##0</c:formatCode>
                <c:ptCount val="3"/>
                <c:pt idx="0">
                  <c:v>36222.99026691559</c:v>
                </c:pt>
                <c:pt idx="1">
                  <c:v>36222.99026691559</c:v>
                </c:pt>
                <c:pt idx="2">
                  <c:v>36222.99026691559</c:v>
                </c:pt>
              </c:numCache>
            </c:numRef>
          </c:val>
          <c:smooth val="0"/>
        </c:ser>
        <c:ser>
          <c:idx val="16"/>
          <c:order val="17"/>
          <c:tx>
            <c:strRef>
              <c:f>Income!$A$91</c:f>
              <c:strCache>
                <c:ptCount val="1"/>
                <c:pt idx="0">
                  <c:v>Upper Bound Poverty line</c:v>
                </c:pt>
              </c:strCache>
            </c:strRef>
          </c:tx>
          <c:spPr>
            <a:ln w="22225">
              <a:solidFill>
                <a:srgbClr val="723F95"/>
              </a:solidFill>
              <a:prstDash val="dash"/>
            </a:ln>
          </c:spPr>
          <c:marker>
            <c:symbol val="none"/>
          </c:marker>
          <c:cat>
            <c:strRef>
              <c:f>Income!$B$71:$D$71</c:f>
              <c:strCache>
                <c:ptCount val="3"/>
                <c:pt idx="0">
                  <c:v>Baseline: casuals</c:v>
                </c:pt>
                <c:pt idx="1">
                  <c:v>Baseline: temporary</c:v>
                </c:pt>
                <c:pt idx="2">
                  <c:v>Baseline: full-time</c:v>
                </c:pt>
              </c:strCache>
            </c:strRef>
          </c:cat>
          <c:val>
            <c:numRef>
              <c:f>Income!$B$91:$D$91</c:f>
              <c:numCache>
                <c:formatCode>#,##0</c:formatCode>
                <c:ptCount val="3"/>
                <c:pt idx="0">
                  <c:v>52591.95026691564</c:v>
                </c:pt>
                <c:pt idx="1">
                  <c:v>52591.95026691564</c:v>
                </c:pt>
                <c:pt idx="2">
                  <c:v>52591.95026691564</c:v>
                </c:pt>
              </c:numCache>
            </c:numRef>
          </c:val>
          <c:smooth val="0"/>
        </c:ser>
        <c:dLbls>
          <c:showLegendKey val="0"/>
          <c:showVal val="0"/>
          <c:showCatName val="0"/>
          <c:showSerName val="0"/>
          <c:showPercent val="0"/>
          <c:showBubbleSize val="0"/>
        </c:dLbls>
        <c:marker val="1"/>
        <c:smooth val="0"/>
        <c:axId val="-2089070680"/>
        <c:axId val="-2089067384"/>
      </c:lineChart>
      <c:catAx>
        <c:axId val="-2089070680"/>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89067384"/>
        <c:crosses val="autoZero"/>
        <c:auto val="1"/>
        <c:lblAlgn val="ctr"/>
        <c:lblOffset val="100"/>
        <c:tickLblSkip val="1"/>
        <c:tickMarkSkip val="1"/>
        <c:noMultiLvlLbl val="0"/>
      </c:catAx>
      <c:valAx>
        <c:axId val="-2089067384"/>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Annual total income (ZAR)</a:t>
                </a:r>
              </a:p>
            </c:rich>
          </c:tx>
          <c:layout>
            <c:manualLayout>
              <c:xMode val="edge"/>
              <c:yMode val="edge"/>
              <c:x val="0.0113379412094873"/>
              <c:y val="0.285000501529665"/>
            </c:manualLayout>
          </c:layout>
          <c:overlay val="0"/>
          <c:spPr>
            <a:noFill/>
            <a:ln w="25400">
              <a:noFill/>
            </a:ln>
          </c:spPr>
        </c:title>
        <c:numFmt formatCode="#,##0" sourceLinked="0"/>
        <c:majorTickMark val="out"/>
        <c:minorTickMark val="none"/>
        <c:tickLblPos val="nextTo"/>
        <c:spPr>
          <a:ln w="6350" cmpd="sng">
            <a:solidFill>
              <a:schemeClr val="tx1"/>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89070680"/>
        <c:crosses val="autoZero"/>
        <c:crossBetween val="between"/>
      </c:valAx>
      <c:spPr>
        <a:solidFill>
          <a:srgbClr val="FFFFFF"/>
        </a:solidFill>
        <a:ln w="3175">
          <a:solidFill>
            <a:srgbClr val="000000"/>
          </a:solidFill>
          <a:prstDash val="solid"/>
        </a:ln>
      </c:spPr>
    </c:plotArea>
    <c:legend>
      <c:legendPos val="r"/>
      <c:layout>
        <c:manualLayout>
          <c:xMode val="edge"/>
          <c:yMode val="edge"/>
          <c:x val="0.686354859919496"/>
          <c:y val="0.0382165605095541"/>
          <c:w val="0.278513719389964"/>
          <c:h val="0.780701794543124"/>
        </c:manualLayout>
      </c:layout>
      <c:overlay val="0"/>
      <c:spPr>
        <a:noFill/>
        <a:ln w="3175" cmpd="sng">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chemeClr val="tx1"/>
      </a:solidFill>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b="0" i="0">
                <a:latin typeface="Helvetica Light"/>
                <a:cs typeface="Helvetica Light"/>
              </a:defRPr>
            </a:pPr>
            <a:r>
              <a:rPr lang="en-US" sz="1400" b="0" i="0">
                <a:latin typeface="Helvetica Light"/>
                <a:cs typeface="Helvetica Light"/>
              </a:rPr>
              <a:t>ZA Urban Poor - Baseline Total Income</a:t>
            </a:r>
          </a:p>
        </c:rich>
      </c:tx>
      <c:layout>
        <c:manualLayout>
          <c:xMode val="edge"/>
          <c:yMode val="edge"/>
          <c:x val="0.246303382138332"/>
          <c:y val="0.0145348837209302"/>
        </c:manualLayout>
      </c:layout>
      <c:overlay val="0"/>
      <c:spPr>
        <a:solidFill>
          <a:srgbClr val="FFFFFF"/>
        </a:solidFill>
        <a:ln w="3175" cmpd="sng">
          <a:solidFill>
            <a:srgbClr val="000000"/>
          </a:solidFill>
        </a:ln>
      </c:spPr>
    </c:title>
    <c:autoTitleDeleted val="0"/>
    <c:plotArea>
      <c:layout>
        <c:manualLayout>
          <c:layoutTarget val="inner"/>
          <c:xMode val="edge"/>
          <c:yMode val="edge"/>
          <c:x val="0.120297191111981"/>
          <c:y val="0.0347394540942928"/>
          <c:w val="0.568554963238291"/>
          <c:h val="0.909511084384142"/>
        </c:manualLayout>
      </c:layout>
      <c:barChart>
        <c:barDir val="col"/>
        <c:grouping val="stacked"/>
        <c:varyColors val="0"/>
        <c:ser>
          <c:idx val="1"/>
          <c:order val="0"/>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Income!$B$72:$E$72</c:f>
              <c:numCache>
                <c:formatCode>#,##0</c:formatCode>
                <c:ptCount val="4"/>
                <c:pt idx="0">
                  <c:v>0.0</c:v>
                </c:pt>
                <c:pt idx="1">
                  <c:v>0.0</c:v>
                </c:pt>
                <c:pt idx="2">
                  <c:v>0.0</c:v>
                </c:pt>
                <c:pt idx="3">
                  <c:v>0.0</c:v>
                </c:pt>
              </c:numCache>
            </c:numRef>
          </c:val>
        </c:ser>
        <c:ser>
          <c:idx val="2"/>
          <c:order val="1"/>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Income!$B$73:$E$73</c:f>
              <c:numCache>
                <c:formatCode>#,##0</c:formatCode>
                <c:ptCount val="4"/>
                <c:pt idx="0">
                  <c:v>0.0</c:v>
                </c:pt>
                <c:pt idx="1">
                  <c:v>0.0</c:v>
                </c:pt>
                <c:pt idx="2">
                  <c:v>0.0</c:v>
                </c:pt>
                <c:pt idx="3">
                  <c:v>0.0</c:v>
                </c:pt>
              </c:numCache>
            </c:numRef>
          </c:val>
        </c:ser>
        <c:ser>
          <c:idx val="5"/>
          <c:order val="2"/>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Income!$B$74:$E$74</c:f>
              <c:numCache>
                <c:formatCode>#,##0</c:formatCode>
                <c:ptCount val="4"/>
                <c:pt idx="0">
                  <c:v>0.0</c:v>
                </c:pt>
                <c:pt idx="1">
                  <c:v>0.0</c:v>
                </c:pt>
                <c:pt idx="2">
                  <c:v>0.0</c:v>
                </c:pt>
                <c:pt idx="3">
                  <c:v>0.0</c:v>
                </c:pt>
              </c:numCache>
            </c:numRef>
          </c:val>
        </c:ser>
        <c:ser>
          <c:idx val="7"/>
          <c:order val="3"/>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Income!$B$76:$E$76</c:f>
              <c:numCache>
                <c:formatCode>#,##0</c:formatCode>
                <c:ptCount val="4"/>
                <c:pt idx="0">
                  <c:v>0.0</c:v>
                </c:pt>
                <c:pt idx="1">
                  <c:v>0.0</c:v>
                </c:pt>
                <c:pt idx="2">
                  <c:v>0.0</c:v>
                </c:pt>
                <c:pt idx="3">
                  <c:v>0.0</c:v>
                </c:pt>
              </c:numCache>
            </c:numRef>
          </c:val>
        </c:ser>
        <c:ser>
          <c:idx val="8"/>
          <c:order val="4"/>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Income!$B$77:$E$77</c:f>
              <c:numCache>
                <c:formatCode>#,##0</c:formatCode>
                <c:ptCount val="4"/>
                <c:pt idx="0">
                  <c:v>0.0</c:v>
                </c:pt>
                <c:pt idx="1">
                  <c:v>0.0</c:v>
                </c:pt>
                <c:pt idx="2">
                  <c:v>0.0</c:v>
                </c:pt>
                <c:pt idx="3">
                  <c:v>0.0</c:v>
                </c:pt>
              </c:numCache>
            </c:numRef>
          </c:val>
        </c:ser>
        <c:ser>
          <c:idx val="9"/>
          <c:order val="5"/>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Income!$B$78:$E$78</c:f>
              <c:numCache>
                <c:formatCode>#,##0</c:formatCode>
                <c:ptCount val="4"/>
                <c:pt idx="0">
                  <c:v>6044.226914249948</c:v>
                </c:pt>
                <c:pt idx="1">
                  <c:v>14145.29522618495</c:v>
                </c:pt>
                <c:pt idx="2">
                  <c:v>20839.05100286175</c:v>
                </c:pt>
                <c:pt idx="3">
                  <c:v>29770.07286123108</c:v>
                </c:pt>
              </c:numCache>
            </c:numRef>
          </c:val>
        </c:ser>
        <c:ser>
          <c:idx val="11"/>
          <c:order val="6"/>
          <c:tx>
            <c:strRef>
              <c:f>Income!$A$79</c:f>
              <c:strCache>
                <c:ptCount val="1"/>
                <c:pt idx="0">
                  <c:v>Labour - formal emp</c:v>
                </c:pt>
              </c:strCache>
            </c:strRef>
          </c:tx>
          <c:spPr>
            <a:solidFill>
              <a:srgbClr val="C0504D">
                <a:alpha val="97255"/>
              </a:srgbClr>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Income!$B$79:$E$79</c:f>
              <c:numCache>
                <c:formatCode>#,##0</c:formatCode>
                <c:ptCount val="4"/>
                <c:pt idx="0">
                  <c:v>0.0</c:v>
                </c:pt>
                <c:pt idx="1">
                  <c:v>0.0</c:v>
                </c:pt>
                <c:pt idx="2">
                  <c:v>13531.85130055958</c:v>
                </c:pt>
                <c:pt idx="3">
                  <c:v>34731.75167143626</c:v>
                </c:pt>
              </c:numCache>
            </c:numRef>
          </c:val>
        </c:ser>
        <c:ser>
          <c:idx val="0"/>
          <c:order val="7"/>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Income!$B$80:$E$80</c:f>
              <c:numCache>
                <c:formatCode>#,##0</c:formatCode>
                <c:ptCount val="4"/>
                <c:pt idx="0">
                  <c:v>0.0</c:v>
                </c:pt>
                <c:pt idx="1">
                  <c:v>0.0</c:v>
                </c:pt>
                <c:pt idx="2">
                  <c:v>0.0</c:v>
                </c:pt>
                <c:pt idx="3">
                  <c:v>0.0</c:v>
                </c:pt>
              </c:numCache>
            </c:numRef>
          </c:val>
        </c:ser>
        <c:ser>
          <c:idx val="15"/>
          <c:order val="8"/>
          <c:tx>
            <c:strRef>
              <c:f>Income!$A$81</c:f>
              <c:strCache>
                <c:ptCount val="1"/>
                <c:pt idx="0">
                  <c:v>Self - employment</c:v>
                </c:pt>
              </c:strCache>
            </c:strRef>
          </c:tx>
          <c:spPr>
            <a:solidFill>
              <a:srgbClr val="D3BBD8"/>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Income!$B$81:$E$81</c:f>
              <c:numCache>
                <c:formatCode>#,##0</c:formatCode>
                <c:ptCount val="4"/>
                <c:pt idx="0">
                  <c:v>3518.281338145492</c:v>
                </c:pt>
                <c:pt idx="1">
                  <c:v>8209.32312233948</c:v>
                </c:pt>
                <c:pt idx="2">
                  <c:v>10554.84401443647</c:v>
                </c:pt>
                <c:pt idx="3">
                  <c:v>14289.63497339092</c:v>
                </c:pt>
              </c:numCache>
            </c:numRef>
          </c:val>
        </c:ser>
        <c:ser>
          <c:idx val="3"/>
          <c:order val="9"/>
          <c:tx>
            <c:strRef>
              <c:f>Income!$A$82</c:f>
              <c:strCache>
                <c:ptCount val="1"/>
                <c:pt idx="0">
                  <c:v>Small business/petty trading</c:v>
                </c:pt>
              </c:strCache>
            </c:strRef>
          </c:tx>
          <c:spPr>
            <a:solidFill>
              <a:srgbClr val="CC66FF"/>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Income!$B$82:$E$82</c:f>
              <c:numCache>
                <c:formatCode>#,##0</c:formatCode>
                <c:ptCount val="4"/>
                <c:pt idx="0">
                  <c:v>0.0</c:v>
                </c:pt>
                <c:pt idx="1">
                  <c:v>4239.980074175336</c:v>
                </c:pt>
                <c:pt idx="2">
                  <c:v>7036.562676290984</c:v>
                </c:pt>
                <c:pt idx="3">
                  <c:v>8931.021858369327</c:v>
                </c:pt>
              </c:numCache>
            </c:numRef>
          </c:val>
        </c:ser>
        <c:ser>
          <c:idx val="4"/>
          <c:order val="10"/>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Income!$B$83:$E$83</c:f>
              <c:numCache>
                <c:formatCode>#,##0</c:formatCode>
                <c:ptCount val="4"/>
                <c:pt idx="0">
                  <c:v>1220.998996116473</c:v>
                </c:pt>
                <c:pt idx="1">
                  <c:v>1220.998996116473</c:v>
                </c:pt>
                <c:pt idx="2">
                  <c:v>1220.998996116472</c:v>
                </c:pt>
                <c:pt idx="3">
                  <c:v>1220.998996116473</c:v>
                </c:pt>
              </c:numCache>
            </c:numRef>
          </c:val>
        </c:ser>
        <c:ser>
          <c:idx val="6"/>
          <c:order val="11"/>
          <c:tx>
            <c:strRef>
              <c:f>Income!$A$84</c:f>
              <c:strCache>
                <c:ptCount val="1"/>
                <c:pt idx="0">
                  <c:v>Food transfer - gifts</c:v>
                </c:pt>
              </c:strCache>
            </c:strRef>
          </c:tx>
          <c:spPr>
            <a:solidFill>
              <a:srgbClr val="B9CDE5"/>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Income!$B$84:$E$84</c:f>
              <c:numCache>
                <c:formatCode>#,##0</c:formatCode>
                <c:ptCount val="4"/>
                <c:pt idx="0">
                  <c:v>0.0</c:v>
                </c:pt>
                <c:pt idx="1">
                  <c:v>0.0</c:v>
                </c:pt>
                <c:pt idx="2">
                  <c:v>0.0</c:v>
                </c:pt>
                <c:pt idx="3">
                  <c:v>0.0</c:v>
                </c:pt>
              </c:numCache>
            </c:numRef>
          </c:val>
        </c:ser>
        <c:ser>
          <c:idx val="10"/>
          <c:order val="12"/>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Income!$B$85:$E$85</c:f>
              <c:numCache>
                <c:formatCode>#,##0</c:formatCode>
                <c:ptCount val="4"/>
                <c:pt idx="0">
                  <c:v>15408.26801423718</c:v>
                </c:pt>
                <c:pt idx="1">
                  <c:v>15408.26801423718</c:v>
                </c:pt>
                <c:pt idx="2">
                  <c:v>4582.786973789511</c:v>
                </c:pt>
                <c:pt idx="3">
                  <c:v>0.0</c:v>
                </c:pt>
              </c:numCache>
            </c:numRef>
          </c:val>
        </c:ser>
        <c:ser>
          <c:idx val="12"/>
          <c:order val="13"/>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Income!$B$86:$E$86</c:f>
              <c:numCache>
                <c:formatCode>#,##0</c:formatCode>
                <c:ptCount val="4"/>
                <c:pt idx="0">
                  <c:v>3825.003300958176</c:v>
                </c:pt>
                <c:pt idx="1">
                  <c:v>2616.157918108186</c:v>
                </c:pt>
                <c:pt idx="2">
                  <c:v>3518.281338145491</c:v>
                </c:pt>
                <c:pt idx="3">
                  <c:v>4510.617100186527</c:v>
                </c:pt>
              </c:numCache>
            </c:numRef>
          </c:val>
        </c:ser>
        <c:ser>
          <c:idx val="17"/>
          <c:order val="14"/>
          <c:tx>
            <c:strRef>
              <c:f>Income!$A$87</c:f>
              <c:strCache>
                <c:ptCount val="1"/>
                <c:pt idx="0">
                  <c:v>Other</c:v>
                </c:pt>
              </c:strCache>
            </c:strRef>
          </c:tx>
          <c:spPr>
            <a:solidFill>
              <a:srgbClr val="948A54"/>
            </a:solidFill>
            <a:ln w="3175" cmpd="sng">
              <a:solidFill>
                <a:schemeClr val="tx1"/>
              </a:solidFill>
            </a:ln>
          </c:spPr>
          <c:invertIfNegative val="0"/>
          <c:cat>
            <c:strRef>
              <c:f>Income!$B$71:$E$71</c:f>
              <c:strCache>
                <c:ptCount val="4"/>
                <c:pt idx="0">
                  <c:v>Baseline: Q1</c:v>
                </c:pt>
                <c:pt idx="1">
                  <c:v>Baseline: Q2</c:v>
                </c:pt>
                <c:pt idx="2">
                  <c:v>Baseline: Q3</c:v>
                </c:pt>
                <c:pt idx="3">
                  <c:v>Baseline: Q4</c:v>
                </c:pt>
              </c:strCache>
            </c:strRef>
          </c:cat>
          <c:val>
            <c:numRef>
              <c:f>Income!$B$87:$E$87</c:f>
              <c:numCache>
                <c:formatCode>#,##0</c:formatCode>
                <c:ptCount val="4"/>
                <c:pt idx="0">
                  <c:v>0.0</c:v>
                </c:pt>
                <c:pt idx="1">
                  <c:v>0.0</c:v>
                </c:pt>
                <c:pt idx="2">
                  <c:v>0.0</c:v>
                </c:pt>
                <c:pt idx="3">
                  <c:v>0.0</c:v>
                </c:pt>
              </c:numCache>
            </c:numRef>
          </c:val>
        </c:ser>
        <c:dLbls>
          <c:showLegendKey val="0"/>
          <c:showVal val="0"/>
          <c:showCatName val="0"/>
          <c:showSerName val="0"/>
          <c:showPercent val="0"/>
          <c:showBubbleSize val="0"/>
        </c:dLbls>
        <c:gapWidth val="150"/>
        <c:overlap val="100"/>
        <c:axId val="2112517016"/>
        <c:axId val="2065089160"/>
      </c:barChart>
      <c:lineChart>
        <c:grouping val="standard"/>
        <c:varyColors val="0"/>
        <c:ser>
          <c:idx val="13"/>
          <c:order val="15"/>
          <c:tx>
            <c:strRef>
              <c:f>Income!$A$89</c:f>
              <c:strCache>
                <c:ptCount val="1"/>
                <c:pt idx="0">
                  <c:v>Food Poverty line</c:v>
                </c:pt>
              </c:strCache>
            </c:strRef>
          </c:tx>
          <c:spPr>
            <a:ln w="19050">
              <a:solidFill>
                <a:srgbClr val="DD0806"/>
              </a:solidFill>
              <a:prstDash val="solid"/>
            </a:ln>
          </c:spPr>
          <c:marker>
            <c:symbol val="none"/>
          </c:marker>
          <c:cat>
            <c:strRef>
              <c:f>Income!$B$71:$E$71</c:f>
              <c:strCache>
                <c:ptCount val="4"/>
                <c:pt idx="0">
                  <c:v>Baseline: Q1</c:v>
                </c:pt>
                <c:pt idx="1">
                  <c:v>Baseline: Q2</c:v>
                </c:pt>
                <c:pt idx="2">
                  <c:v>Baseline: Q3</c:v>
                </c:pt>
                <c:pt idx="3">
                  <c:v>Baseline: Q4</c:v>
                </c:pt>
              </c:strCache>
            </c:strRef>
          </c:cat>
          <c:val>
            <c:numRef>
              <c:f>Income!$B$89:$E$89</c:f>
              <c:numCache>
                <c:formatCode>#,##0</c:formatCode>
                <c:ptCount val="4"/>
                <c:pt idx="0">
                  <c:v>19201.523793976</c:v>
                </c:pt>
                <c:pt idx="1">
                  <c:v>19201.523793976</c:v>
                </c:pt>
                <c:pt idx="2">
                  <c:v>19201.523793976</c:v>
                </c:pt>
                <c:pt idx="3">
                  <c:v>19201.523793976</c:v>
                </c:pt>
              </c:numCache>
            </c:numRef>
          </c:val>
          <c:smooth val="0"/>
        </c:ser>
        <c:ser>
          <c:idx val="14"/>
          <c:order val="16"/>
          <c:tx>
            <c:strRef>
              <c:f>Income!$A$90</c:f>
              <c:strCache>
                <c:ptCount val="1"/>
                <c:pt idx="0">
                  <c:v>Lower Bound Poverty line</c:v>
                </c:pt>
              </c:strCache>
            </c:strRef>
          </c:tx>
          <c:spPr>
            <a:ln w="22225">
              <a:solidFill>
                <a:srgbClr val="FF0000"/>
              </a:solidFill>
              <a:prstDash val="dash"/>
            </a:ln>
          </c:spPr>
          <c:marker>
            <c:symbol val="none"/>
          </c:marker>
          <c:cat>
            <c:strRef>
              <c:f>Income!$B$71:$E$71</c:f>
              <c:strCache>
                <c:ptCount val="4"/>
                <c:pt idx="0">
                  <c:v>Baseline: Q1</c:v>
                </c:pt>
                <c:pt idx="1">
                  <c:v>Baseline: Q2</c:v>
                </c:pt>
                <c:pt idx="2">
                  <c:v>Baseline: Q3</c:v>
                </c:pt>
                <c:pt idx="3">
                  <c:v>Baseline: Q4</c:v>
                </c:pt>
              </c:strCache>
            </c:strRef>
          </c:cat>
          <c:val>
            <c:numRef>
              <c:f>Income!$B$90:$E$90</c:f>
              <c:numCache>
                <c:formatCode>#,##0</c:formatCode>
                <c:ptCount val="4"/>
                <c:pt idx="0">
                  <c:v>28392.93712730933</c:v>
                </c:pt>
                <c:pt idx="1">
                  <c:v>28392.93712730933</c:v>
                </c:pt>
                <c:pt idx="2">
                  <c:v>28392.93712730933</c:v>
                </c:pt>
                <c:pt idx="3">
                  <c:v>28392.93712730933</c:v>
                </c:pt>
              </c:numCache>
            </c:numRef>
          </c:val>
          <c:smooth val="0"/>
        </c:ser>
        <c:ser>
          <c:idx val="16"/>
          <c:order val="17"/>
          <c:tx>
            <c:strRef>
              <c:f>Income!$A$91</c:f>
              <c:strCache>
                <c:ptCount val="1"/>
                <c:pt idx="0">
                  <c:v>Upper Bound Poverty line</c:v>
                </c:pt>
              </c:strCache>
            </c:strRef>
          </c:tx>
          <c:spPr>
            <a:ln w="22225">
              <a:solidFill>
                <a:srgbClr val="723F95"/>
              </a:solidFill>
              <a:prstDash val="dash"/>
            </a:ln>
          </c:spPr>
          <c:marker>
            <c:symbol val="none"/>
          </c:marker>
          <c:cat>
            <c:strRef>
              <c:f>Income!$B$71:$E$71</c:f>
              <c:strCache>
                <c:ptCount val="4"/>
                <c:pt idx="0">
                  <c:v>Baseline: Q1</c:v>
                </c:pt>
                <c:pt idx="1">
                  <c:v>Baseline: Q2</c:v>
                </c:pt>
                <c:pt idx="2">
                  <c:v>Baseline: Q3</c:v>
                </c:pt>
                <c:pt idx="3">
                  <c:v>Baseline: Q4</c:v>
                </c:pt>
              </c:strCache>
            </c:strRef>
          </c:cat>
          <c:val>
            <c:numRef>
              <c:f>Income!$B$91:$E$91</c:f>
              <c:numCache>
                <c:formatCode>#,##0</c:formatCode>
                <c:ptCount val="4"/>
                <c:pt idx="0">
                  <c:v>44761.89712730933</c:v>
                </c:pt>
                <c:pt idx="1">
                  <c:v>44761.89712730933</c:v>
                </c:pt>
                <c:pt idx="2">
                  <c:v>44761.89712730933</c:v>
                </c:pt>
                <c:pt idx="3">
                  <c:v>44761.89712730933</c:v>
                </c:pt>
              </c:numCache>
            </c:numRef>
          </c:val>
          <c:smooth val="0"/>
        </c:ser>
        <c:dLbls>
          <c:showLegendKey val="0"/>
          <c:showVal val="0"/>
          <c:showCatName val="0"/>
          <c:showSerName val="0"/>
          <c:showPercent val="0"/>
          <c:showBubbleSize val="0"/>
        </c:dLbls>
        <c:marker val="1"/>
        <c:smooth val="0"/>
        <c:axId val="2112517016"/>
        <c:axId val="2065089160"/>
      </c:lineChart>
      <c:catAx>
        <c:axId val="2112517016"/>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65089160"/>
        <c:crosses val="autoZero"/>
        <c:auto val="1"/>
        <c:lblAlgn val="ctr"/>
        <c:lblOffset val="100"/>
        <c:tickLblSkip val="1"/>
        <c:tickMarkSkip val="1"/>
        <c:noMultiLvlLbl val="0"/>
      </c:catAx>
      <c:valAx>
        <c:axId val="2065089160"/>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Annual total income (ZAR)</a:t>
                </a:r>
              </a:p>
            </c:rich>
          </c:tx>
          <c:layout>
            <c:manualLayout>
              <c:xMode val="edge"/>
              <c:yMode val="edge"/>
              <c:x val="0.0113379412094873"/>
              <c:y val="0.285000501529665"/>
            </c:manualLayout>
          </c:layout>
          <c:overlay val="0"/>
          <c:spPr>
            <a:noFill/>
            <a:ln w="25400">
              <a:noFill/>
            </a:ln>
          </c:spPr>
        </c:title>
        <c:numFmt formatCode="#,##0" sourceLinked="0"/>
        <c:majorTickMark val="out"/>
        <c:minorTickMark val="none"/>
        <c:tickLblPos val="nextTo"/>
        <c:spPr>
          <a:ln w="6350" cmpd="sng">
            <a:solidFill>
              <a:schemeClr val="tx1"/>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12517016"/>
        <c:crosses val="autoZero"/>
        <c:crossBetween val="between"/>
      </c:valAx>
      <c:spPr>
        <a:solidFill>
          <a:srgbClr val="FFFFFF"/>
        </a:solidFill>
        <a:ln w="3175">
          <a:solidFill>
            <a:srgbClr val="000000"/>
          </a:solidFill>
          <a:prstDash val="solid"/>
        </a:ln>
      </c:spPr>
    </c:plotArea>
    <c:legend>
      <c:legendPos val="r"/>
      <c:layout>
        <c:manualLayout>
          <c:xMode val="edge"/>
          <c:yMode val="edge"/>
          <c:x val="0.686354859919496"/>
          <c:y val="0.0905422541659037"/>
          <c:w val="0.278513719389964"/>
          <c:h val="0.780701794543124"/>
        </c:manualLayout>
      </c:layout>
      <c:overlay val="0"/>
      <c:spPr>
        <a:noFill/>
        <a:ln w="3175" cmpd="sng">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chemeClr val="tx1"/>
      </a:solidFill>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sz="1400" b="0" i="0">
                <a:latin typeface="Helvetica Neue Light"/>
                <a:cs typeface="Helvetica Neue Light"/>
              </a:defRPr>
            </a:pPr>
            <a:r>
              <a:rPr lang="en-US" sz="1400" b="0" i="0">
                <a:latin typeface="Helvetica Neue Light"/>
                <a:cs typeface="Helvetica Neue Light"/>
              </a:rPr>
              <a:t>Maize Meal - 5kg</a:t>
            </a:r>
          </a:p>
        </c:rich>
      </c:tx>
      <c:layout>
        <c:manualLayout>
          <c:xMode val="edge"/>
          <c:yMode val="edge"/>
          <c:x val="0.350026718570291"/>
          <c:y val="0.0118110236220472"/>
        </c:manualLayout>
      </c:layout>
      <c:overlay val="1"/>
    </c:title>
    <c:autoTitleDeleted val="0"/>
    <c:plotArea>
      <c:layout>
        <c:manualLayout>
          <c:layoutTarget val="inner"/>
          <c:xMode val="edge"/>
          <c:yMode val="edge"/>
          <c:x val="0.0994962399363001"/>
          <c:y val="0.118110236220472"/>
          <c:w val="0.665672299389543"/>
          <c:h val="0.782099944199888"/>
        </c:manualLayout>
      </c:layout>
      <c:lineChart>
        <c:grouping val="standard"/>
        <c:varyColors val="0"/>
        <c:ser>
          <c:idx val="0"/>
          <c:order val="0"/>
          <c:tx>
            <c:strRef>
              <c:f>Sheet1!$A$3</c:f>
              <c:strCache>
                <c:ptCount val="1"/>
                <c:pt idx="0">
                  <c:v>2013-2014</c:v>
                </c:pt>
              </c:strCache>
            </c:strRef>
          </c:tx>
          <c:marker>
            <c:symbol val="diamond"/>
            <c:size val="9"/>
          </c:marker>
          <c:dPt>
            <c:idx val="0"/>
            <c:marker>
              <c:symbol val="none"/>
            </c:marker>
            <c:bubble3D val="0"/>
          </c:dPt>
          <c:cat>
            <c:strRef>
              <c:f>Sheet1!$C$2:$O$2</c:f>
              <c:strCache>
                <c:ptCount val="13"/>
                <c:pt idx="0">
                  <c:v>Apr</c:v>
                </c:pt>
                <c:pt idx="1">
                  <c:v>May</c:v>
                </c:pt>
                <c:pt idx="2">
                  <c:v>Jun</c:v>
                </c:pt>
                <c:pt idx="3">
                  <c:v>Jul</c:v>
                </c:pt>
                <c:pt idx="4">
                  <c:v>Aug</c:v>
                </c:pt>
                <c:pt idx="5">
                  <c:v>Sep</c:v>
                </c:pt>
                <c:pt idx="6">
                  <c:v>Oct</c:v>
                </c:pt>
                <c:pt idx="7">
                  <c:v>Nov</c:v>
                </c:pt>
                <c:pt idx="8">
                  <c:v>Dec</c:v>
                </c:pt>
                <c:pt idx="9">
                  <c:v>Jan</c:v>
                </c:pt>
                <c:pt idx="10">
                  <c:v>Feb</c:v>
                </c:pt>
                <c:pt idx="11">
                  <c:v>Mar</c:v>
                </c:pt>
                <c:pt idx="12">
                  <c:v>Apr</c:v>
                </c:pt>
              </c:strCache>
            </c:strRef>
          </c:cat>
          <c:val>
            <c:numRef>
              <c:f>Sheet1!$C$3:$O$3</c:f>
              <c:numCache>
                <c:formatCode>General</c:formatCode>
                <c:ptCount val="13"/>
                <c:pt idx="0">
                  <c:v>30.32</c:v>
                </c:pt>
                <c:pt idx="1">
                  <c:v>29.96</c:v>
                </c:pt>
                <c:pt idx="2">
                  <c:v>29.69</c:v>
                </c:pt>
                <c:pt idx="3">
                  <c:v>30.54</c:v>
                </c:pt>
                <c:pt idx="4">
                  <c:v>30.95</c:v>
                </c:pt>
                <c:pt idx="5">
                  <c:v>31.89</c:v>
                </c:pt>
                <c:pt idx="6">
                  <c:v>31.57</c:v>
                </c:pt>
                <c:pt idx="7">
                  <c:v>30.73</c:v>
                </c:pt>
                <c:pt idx="8">
                  <c:v>30.47</c:v>
                </c:pt>
                <c:pt idx="9">
                  <c:v>31.68</c:v>
                </c:pt>
                <c:pt idx="10">
                  <c:v>33.22</c:v>
                </c:pt>
                <c:pt idx="11">
                  <c:v>34.68</c:v>
                </c:pt>
                <c:pt idx="12" formatCode="0.00">
                  <c:v>35.62</c:v>
                </c:pt>
              </c:numCache>
            </c:numRef>
          </c:val>
          <c:smooth val="0"/>
        </c:ser>
        <c:ser>
          <c:idx val="1"/>
          <c:order val="1"/>
          <c:tx>
            <c:strRef>
              <c:f>Sheet1!$A$4</c:f>
              <c:strCache>
                <c:ptCount val="1"/>
                <c:pt idx="0">
                  <c:v>2014-2015</c:v>
                </c:pt>
              </c:strCache>
            </c:strRef>
          </c:tx>
          <c:marker>
            <c:symbol val="square"/>
            <c:size val="9"/>
          </c:marker>
          <c:dPt>
            <c:idx val="0"/>
            <c:marker>
              <c:symbol val="none"/>
            </c:marker>
            <c:bubble3D val="0"/>
          </c:dPt>
          <c:cat>
            <c:strRef>
              <c:f>Sheet1!$C$2:$O$2</c:f>
              <c:strCache>
                <c:ptCount val="13"/>
                <c:pt idx="0">
                  <c:v>Apr</c:v>
                </c:pt>
                <c:pt idx="1">
                  <c:v>May</c:v>
                </c:pt>
                <c:pt idx="2">
                  <c:v>Jun</c:v>
                </c:pt>
                <c:pt idx="3">
                  <c:v>Jul</c:v>
                </c:pt>
                <c:pt idx="4">
                  <c:v>Aug</c:v>
                </c:pt>
                <c:pt idx="5">
                  <c:v>Sep</c:v>
                </c:pt>
                <c:pt idx="6">
                  <c:v>Oct</c:v>
                </c:pt>
                <c:pt idx="7">
                  <c:v>Nov</c:v>
                </c:pt>
                <c:pt idx="8">
                  <c:v>Dec</c:v>
                </c:pt>
                <c:pt idx="9">
                  <c:v>Jan</c:v>
                </c:pt>
                <c:pt idx="10">
                  <c:v>Feb</c:v>
                </c:pt>
                <c:pt idx="11">
                  <c:v>Mar</c:v>
                </c:pt>
                <c:pt idx="12">
                  <c:v>Apr</c:v>
                </c:pt>
              </c:strCache>
            </c:strRef>
          </c:cat>
          <c:val>
            <c:numRef>
              <c:f>Sheet1!$C$4:$O$4</c:f>
              <c:numCache>
                <c:formatCode>0.00</c:formatCode>
                <c:ptCount val="13"/>
                <c:pt idx="0">
                  <c:v>35.62</c:v>
                </c:pt>
                <c:pt idx="1">
                  <c:v>34.71</c:v>
                </c:pt>
                <c:pt idx="2">
                  <c:v>35.43</c:v>
                </c:pt>
                <c:pt idx="3">
                  <c:v>34.53</c:v>
                </c:pt>
                <c:pt idx="4">
                  <c:v>33.5</c:v>
                </c:pt>
                <c:pt idx="5">
                  <c:v>33.23</c:v>
                </c:pt>
                <c:pt idx="6">
                  <c:v>31.93</c:v>
                </c:pt>
                <c:pt idx="7">
                  <c:v>31.87</c:v>
                </c:pt>
                <c:pt idx="8">
                  <c:v>32.14</c:v>
                </c:pt>
                <c:pt idx="9">
                  <c:v>33.73</c:v>
                </c:pt>
                <c:pt idx="10">
                  <c:v>33.15</c:v>
                </c:pt>
                <c:pt idx="11">
                  <c:v>33.17</c:v>
                </c:pt>
                <c:pt idx="12">
                  <c:v>37.19</c:v>
                </c:pt>
              </c:numCache>
            </c:numRef>
          </c:val>
          <c:smooth val="0"/>
        </c:ser>
        <c:ser>
          <c:idx val="2"/>
          <c:order val="2"/>
          <c:tx>
            <c:strRef>
              <c:f>Sheet1!$A$5</c:f>
              <c:strCache>
                <c:ptCount val="1"/>
                <c:pt idx="0">
                  <c:v>2015-2016</c:v>
                </c:pt>
              </c:strCache>
            </c:strRef>
          </c:tx>
          <c:marker>
            <c:symbol val="triangle"/>
            <c:size val="9"/>
          </c:marker>
          <c:dPt>
            <c:idx val="0"/>
            <c:marker>
              <c:symbol val="none"/>
            </c:marker>
            <c:bubble3D val="0"/>
          </c:dPt>
          <c:cat>
            <c:strRef>
              <c:f>Sheet1!$C$2:$O$2</c:f>
              <c:strCache>
                <c:ptCount val="13"/>
                <c:pt idx="0">
                  <c:v>Apr</c:v>
                </c:pt>
                <c:pt idx="1">
                  <c:v>May</c:v>
                </c:pt>
                <c:pt idx="2">
                  <c:v>Jun</c:v>
                </c:pt>
                <c:pt idx="3">
                  <c:v>Jul</c:v>
                </c:pt>
                <c:pt idx="4">
                  <c:v>Aug</c:v>
                </c:pt>
                <c:pt idx="5">
                  <c:v>Sep</c:v>
                </c:pt>
                <c:pt idx="6">
                  <c:v>Oct</c:v>
                </c:pt>
                <c:pt idx="7">
                  <c:v>Nov</c:v>
                </c:pt>
                <c:pt idx="8">
                  <c:v>Dec</c:v>
                </c:pt>
                <c:pt idx="9">
                  <c:v>Jan</c:v>
                </c:pt>
                <c:pt idx="10">
                  <c:v>Feb</c:v>
                </c:pt>
                <c:pt idx="11">
                  <c:v>Mar</c:v>
                </c:pt>
                <c:pt idx="12">
                  <c:v>Apr</c:v>
                </c:pt>
              </c:strCache>
            </c:strRef>
          </c:cat>
          <c:val>
            <c:numRef>
              <c:f>Sheet1!$C$5:$O$5</c:f>
              <c:numCache>
                <c:formatCode>0.00</c:formatCode>
                <c:ptCount val="13"/>
                <c:pt idx="0">
                  <c:v>37.19</c:v>
                </c:pt>
                <c:pt idx="1">
                  <c:v>35.88</c:v>
                </c:pt>
                <c:pt idx="2">
                  <c:v>36.39</c:v>
                </c:pt>
                <c:pt idx="3">
                  <c:v>37.71</c:v>
                </c:pt>
                <c:pt idx="4">
                  <c:v>38.08</c:v>
                </c:pt>
                <c:pt idx="5">
                  <c:v>37.77</c:v>
                </c:pt>
                <c:pt idx="6">
                  <c:v>38.02</c:v>
                </c:pt>
                <c:pt idx="7">
                  <c:v>37.74</c:v>
                </c:pt>
                <c:pt idx="8">
                  <c:v>38.88</c:v>
                </c:pt>
                <c:pt idx="9">
                  <c:v>41.31</c:v>
                </c:pt>
                <c:pt idx="10">
                  <c:v>41.63444601430478</c:v>
                </c:pt>
                <c:pt idx="11">
                  <c:v>42.0981782420189</c:v>
                </c:pt>
                <c:pt idx="12">
                  <c:v>43.6589556708214</c:v>
                </c:pt>
              </c:numCache>
            </c:numRef>
          </c:val>
          <c:smooth val="0"/>
        </c:ser>
        <c:ser>
          <c:idx val="3"/>
          <c:order val="3"/>
          <c:tx>
            <c:strRef>
              <c:f>Sheet1!$A$7</c:f>
              <c:strCache>
                <c:ptCount val="1"/>
                <c:pt idx="0">
                  <c:v>2016-2017</c:v>
                </c:pt>
              </c:strCache>
            </c:strRef>
          </c:tx>
          <c:spPr>
            <a:ln>
              <a:prstDash val="sysDash"/>
            </a:ln>
          </c:spPr>
          <c:dPt>
            <c:idx val="0"/>
            <c:marker>
              <c:symbol val="none"/>
            </c:marker>
            <c:bubble3D val="0"/>
          </c:dPt>
          <c:cat>
            <c:strRef>
              <c:f>Sheet1!$C$2:$O$2</c:f>
              <c:strCache>
                <c:ptCount val="13"/>
                <c:pt idx="0">
                  <c:v>Apr</c:v>
                </c:pt>
                <c:pt idx="1">
                  <c:v>May</c:v>
                </c:pt>
                <c:pt idx="2">
                  <c:v>Jun</c:v>
                </c:pt>
                <c:pt idx="3">
                  <c:v>Jul</c:v>
                </c:pt>
                <c:pt idx="4">
                  <c:v>Aug</c:v>
                </c:pt>
                <c:pt idx="5">
                  <c:v>Sep</c:v>
                </c:pt>
                <c:pt idx="6">
                  <c:v>Oct</c:v>
                </c:pt>
                <c:pt idx="7">
                  <c:v>Nov</c:v>
                </c:pt>
                <c:pt idx="8">
                  <c:v>Dec</c:v>
                </c:pt>
                <c:pt idx="9">
                  <c:v>Jan</c:v>
                </c:pt>
                <c:pt idx="10">
                  <c:v>Feb</c:v>
                </c:pt>
                <c:pt idx="11">
                  <c:v>Mar</c:v>
                </c:pt>
                <c:pt idx="12">
                  <c:v>Apr</c:v>
                </c:pt>
              </c:strCache>
            </c:strRef>
          </c:cat>
          <c:val>
            <c:numRef>
              <c:f>Sheet1!$C$7:$O$7</c:f>
              <c:numCache>
                <c:formatCode>General</c:formatCode>
                <c:ptCount val="13"/>
                <c:pt idx="0" formatCode="0.00">
                  <c:v>47.30491170944119</c:v>
                </c:pt>
                <c:pt idx="1">
                  <c:v>50.55</c:v>
                </c:pt>
                <c:pt idx="2">
                  <c:v>50.87788413875542</c:v>
                </c:pt>
                <c:pt idx="3">
                  <c:v>51.3803117426606</c:v>
                </c:pt>
                <c:pt idx="4">
                  <c:v>51.29563189345348</c:v>
                </c:pt>
                <c:pt idx="5">
                  <c:v>51.47736089433749</c:v>
                </c:pt>
                <c:pt idx="6">
                  <c:v>50.92994086135064</c:v>
                </c:pt>
                <c:pt idx="7">
                  <c:v>50.47346605954933</c:v>
                </c:pt>
                <c:pt idx="8">
                  <c:v>50.85476542260394</c:v>
                </c:pt>
                <c:pt idx="9">
                  <c:v>52.78320680227417</c:v>
                </c:pt>
                <c:pt idx="10">
                  <c:v>53.19776262578476</c:v>
                </c:pt>
                <c:pt idx="11">
                  <c:v>53.79028923136</c:v>
                </c:pt>
                <c:pt idx="12">
                  <c:v>55.78454819521389</c:v>
                </c:pt>
              </c:numCache>
            </c:numRef>
          </c:val>
          <c:smooth val="0"/>
        </c:ser>
        <c:dLbls>
          <c:showLegendKey val="0"/>
          <c:showVal val="0"/>
          <c:showCatName val="0"/>
          <c:showSerName val="0"/>
          <c:showPercent val="0"/>
          <c:showBubbleSize val="0"/>
        </c:dLbls>
        <c:marker val="1"/>
        <c:smooth val="0"/>
        <c:axId val="-2050726872"/>
        <c:axId val="-2050723576"/>
      </c:lineChart>
      <c:catAx>
        <c:axId val="-2050726872"/>
        <c:scaling>
          <c:orientation val="minMax"/>
        </c:scaling>
        <c:delete val="0"/>
        <c:axPos val="b"/>
        <c:numFmt formatCode="0.00" sourceLinked="1"/>
        <c:majorTickMark val="out"/>
        <c:minorTickMark val="none"/>
        <c:tickLblPos val="nextTo"/>
        <c:txPr>
          <a:bodyPr/>
          <a:lstStyle/>
          <a:p>
            <a:pPr>
              <a:defRPr b="0" i="0">
                <a:latin typeface="Helvetica Neue Light"/>
                <a:cs typeface="Helvetica Neue Light"/>
              </a:defRPr>
            </a:pPr>
            <a:endParaRPr lang="en-US"/>
          </a:p>
        </c:txPr>
        <c:crossAx val="-2050723576"/>
        <c:crosses val="autoZero"/>
        <c:auto val="1"/>
        <c:lblAlgn val="ctr"/>
        <c:lblOffset val="100"/>
        <c:noMultiLvlLbl val="0"/>
      </c:catAx>
      <c:valAx>
        <c:axId val="-2050723576"/>
        <c:scaling>
          <c:orientation val="minMax"/>
          <c:min val="26.0"/>
        </c:scaling>
        <c:delete val="0"/>
        <c:axPos val="l"/>
        <c:majorGridlines/>
        <c:numFmt formatCode="General" sourceLinked="1"/>
        <c:majorTickMark val="out"/>
        <c:minorTickMark val="none"/>
        <c:tickLblPos val="nextTo"/>
        <c:txPr>
          <a:bodyPr/>
          <a:lstStyle/>
          <a:p>
            <a:pPr>
              <a:defRPr b="0" i="0">
                <a:latin typeface="Helvetica Neue Light"/>
                <a:cs typeface="Helvetica Neue Light"/>
              </a:defRPr>
            </a:pPr>
            <a:endParaRPr lang="en-US"/>
          </a:p>
        </c:txPr>
        <c:crossAx val="-2050726872"/>
        <c:crosses val="autoZero"/>
        <c:crossBetween val="between"/>
      </c:valAx>
    </c:plotArea>
    <c:legend>
      <c:legendPos val="r"/>
      <c:layout/>
      <c:overlay val="0"/>
      <c:txPr>
        <a:bodyPr/>
        <a:lstStyle/>
        <a:p>
          <a:pPr>
            <a:defRPr b="0" i="0">
              <a:latin typeface="Helvetica Neue Light"/>
              <a:cs typeface="Helvetica Neue Light"/>
            </a:defRPr>
          </a:pPr>
          <a:endParaRPr lang="en-US"/>
        </a:p>
      </c:txPr>
    </c:legend>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a:latin typeface="Helvetica Light"/>
                <a:cs typeface="Helvetica Light"/>
              </a:rPr>
              <a:t>ZAKHC - Affected Area with Grants</a:t>
            </a:r>
          </a:p>
        </c:rich>
      </c:tx>
      <c:layout>
        <c:manualLayout>
          <c:xMode val="edge"/>
          <c:yMode val="edge"/>
          <c:x val="0.342624535922647"/>
          <c:y val="0.0301363549068562"/>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
          <c:order val="2"/>
          <c:tx>
            <c:strRef>
              <c:f>Income!$A$102</c:f>
              <c:strCache>
                <c:ptCount val="1"/>
                <c:pt idx="0">
                  <c:v>Own crops Consumed</c:v>
                </c:pt>
              </c:strCache>
            </c:strRef>
          </c:tx>
          <c:spPr>
            <a:solidFill>
              <a:srgbClr val="008000"/>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Income!$B$102:$I$102</c:f>
              <c:numCache>
                <c:formatCode>#,##0</c:formatCode>
                <c:ptCount val="8"/>
                <c:pt idx="0">
                  <c:v>984.254455906166</c:v>
                </c:pt>
                <c:pt idx="1">
                  <c:v>2704.266735645449</c:v>
                </c:pt>
                <c:pt idx="2">
                  <c:v>2492.85719023268</c:v>
                </c:pt>
                <c:pt idx="3">
                  <c:v>1745.920634604798</c:v>
                </c:pt>
                <c:pt idx="4">
                  <c:v>414.0773225620311</c:v>
                </c:pt>
                <c:pt idx="5">
                  <c:v>1305.918536947162</c:v>
                </c:pt>
                <c:pt idx="6">
                  <c:v>5379.225145642626</c:v>
                </c:pt>
                <c:pt idx="7">
                  <c:v>896.0397790998251</c:v>
                </c:pt>
              </c:numCache>
            </c:numRef>
          </c:val>
        </c:ser>
        <c:ser>
          <c:idx val="2"/>
          <c:order val="7"/>
          <c:tx>
            <c:strRef>
              <c:f>Income!$A$103</c:f>
              <c:strCache>
                <c:ptCount val="1"/>
                <c:pt idx="0">
                  <c:v>Own crops sold</c:v>
                </c:pt>
              </c:strCache>
            </c:strRef>
          </c:tx>
          <c:spPr>
            <a:solidFill>
              <a:srgbClr val="C3D69B"/>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Income!$B$103:$I$103</c:f>
              <c:numCache>
                <c:formatCode>#,##0</c:formatCode>
                <c:ptCount val="8"/>
                <c:pt idx="0">
                  <c:v>0.0</c:v>
                </c:pt>
                <c:pt idx="1">
                  <c:v>1660.0</c:v>
                </c:pt>
                <c:pt idx="2">
                  <c:v>25314.28571428571</c:v>
                </c:pt>
                <c:pt idx="3">
                  <c:v>10032.0</c:v>
                </c:pt>
                <c:pt idx="4">
                  <c:v>0.0</c:v>
                </c:pt>
                <c:pt idx="5">
                  <c:v>444.2485180890382</c:v>
                </c:pt>
                <c:pt idx="6">
                  <c:v>5795.895241262886</c:v>
                </c:pt>
                <c:pt idx="7">
                  <c:v>3250.952751554597</c:v>
                </c:pt>
              </c:numCache>
            </c:numRef>
          </c:val>
        </c:ser>
        <c:ser>
          <c:idx val="5"/>
          <c:order val="8"/>
          <c:tx>
            <c:strRef>
              <c:f>Income!$A$104</c:f>
              <c:strCache>
                <c:ptCount val="1"/>
                <c:pt idx="0">
                  <c:v>Animal products consumed</c:v>
                </c:pt>
              </c:strCache>
            </c:strRef>
          </c:tx>
          <c:spPr>
            <a:solidFill>
              <a:srgbClr val="FFFFFF"/>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Income!$B$104:$I$104</c:f>
              <c:numCache>
                <c:formatCode>#,##0</c:formatCode>
                <c:ptCount val="8"/>
                <c:pt idx="0">
                  <c:v>119.1850081059545</c:v>
                </c:pt>
                <c:pt idx="1">
                  <c:v>570.4354852515507</c:v>
                </c:pt>
                <c:pt idx="2">
                  <c:v>1656.364147132637</c:v>
                </c:pt>
                <c:pt idx="3">
                  <c:v>2032.202121774313</c:v>
                </c:pt>
                <c:pt idx="4">
                  <c:v>39.33105267496497</c:v>
                </c:pt>
                <c:pt idx="5">
                  <c:v>188.2437101330117</c:v>
                </c:pt>
                <c:pt idx="6">
                  <c:v>546.6001685537702</c:v>
                </c:pt>
                <c:pt idx="7">
                  <c:v>670.6267001855233</c:v>
                </c:pt>
              </c:numCache>
            </c:numRef>
          </c:val>
        </c:ser>
        <c:ser>
          <c:idx val="7"/>
          <c:order val="9"/>
          <c:tx>
            <c:strRef>
              <c:f>Income!$A$106</c:f>
              <c:strCache>
                <c:ptCount val="1"/>
                <c:pt idx="0">
                  <c:v>Animals sold</c:v>
                </c:pt>
              </c:strCache>
            </c:strRef>
          </c:tx>
          <c:spPr>
            <a:solidFill>
              <a:srgbClr val="FAC090"/>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Income!$B$106:$I$106</c:f>
              <c:numCache>
                <c:formatCode>#,##0</c:formatCode>
                <c:ptCount val="8"/>
                <c:pt idx="0">
                  <c:v>1285.714285714286</c:v>
                </c:pt>
                <c:pt idx="1">
                  <c:v>9750.0</c:v>
                </c:pt>
                <c:pt idx="2">
                  <c:v>28457.14285714286</c:v>
                </c:pt>
                <c:pt idx="3">
                  <c:v>32750.0</c:v>
                </c:pt>
                <c:pt idx="4">
                  <c:v>758.5714285714286</c:v>
                </c:pt>
                <c:pt idx="5">
                  <c:v>5075.860807619005</c:v>
                </c:pt>
                <c:pt idx="6">
                  <c:v>19982.21500621756</c:v>
                </c:pt>
                <c:pt idx="7">
                  <c:v>19378.50914379836</c:v>
                </c:pt>
              </c:numCache>
            </c:numRef>
          </c:val>
        </c:ser>
        <c:ser>
          <c:idx val="8"/>
          <c:order val="10"/>
          <c:tx>
            <c:strRef>
              <c:f>Income!$A$107</c:f>
              <c:strCache>
                <c:ptCount val="1"/>
                <c:pt idx="0">
                  <c:v>Wild foods consumed and sold</c:v>
                </c:pt>
              </c:strCache>
            </c:strRef>
          </c:tx>
          <c:spPr>
            <a:solidFill>
              <a:srgbClr val="B3A2C7"/>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Income!$B$107:$I$107</c:f>
              <c:numCache>
                <c:formatCode>#,##0</c:formatCode>
                <c:ptCount val="8"/>
                <c:pt idx="0">
                  <c:v>0.0</c:v>
                </c:pt>
                <c:pt idx="1">
                  <c:v>0.0</c:v>
                </c:pt>
                <c:pt idx="2">
                  <c:v>0.0</c:v>
                </c:pt>
                <c:pt idx="3">
                  <c:v>0.0</c:v>
                </c:pt>
                <c:pt idx="4">
                  <c:v>0.0</c:v>
                </c:pt>
                <c:pt idx="5">
                  <c:v>0.0</c:v>
                </c:pt>
                <c:pt idx="6">
                  <c:v>0.0</c:v>
                </c:pt>
                <c:pt idx="7">
                  <c:v>0.0</c:v>
                </c:pt>
              </c:numCache>
            </c:numRef>
          </c:val>
        </c:ser>
        <c:ser>
          <c:idx val="12"/>
          <c:order val="11"/>
          <c:tx>
            <c:strRef>
              <c:f>Income!$A$108</c:f>
              <c:strCache>
                <c:ptCount val="1"/>
                <c:pt idx="0">
                  <c:v>Labour - casual</c:v>
                </c:pt>
              </c:strCache>
            </c:strRef>
          </c:tx>
          <c:spPr>
            <a:solidFill>
              <a:srgbClr val="D99694"/>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Income!$B$108:$I$108</c:f>
              <c:numCache>
                <c:formatCode>#,##0</c:formatCode>
                <c:ptCount val="8"/>
                <c:pt idx="0">
                  <c:v>7428.571428571428</c:v>
                </c:pt>
                <c:pt idx="1">
                  <c:v>4960.0</c:v>
                </c:pt>
                <c:pt idx="2">
                  <c:v>21942.85714285714</c:v>
                </c:pt>
                <c:pt idx="3">
                  <c:v>0.0</c:v>
                </c:pt>
                <c:pt idx="4">
                  <c:v>4122.857142857143</c:v>
                </c:pt>
                <c:pt idx="5">
                  <c:v>2752.800000000001</c:v>
                </c:pt>
                <c:pt idx="6">
                  <c:v>10357.02857142857</c:v>
                </c:pt>
                <c:pt idx="7">
                  <c:v>0.0</c:v>
                </c:pt>
              </c:numCache>
            </c:numRef>
          </c:val>
        </c:ser>
        <c:ser>
          <c:idx val="4"/>
          <c:order val="12"/>
          <c:tx>
            <c:strRef>
              <c:f>Income!$A$109</c:f>
              <c:strCache>
                <c:ptCount val="1"/>
                <c:pt idx="0">
                  <c:v>Labour - formal emp</c:v>
                </c:pt>
              </c:strCache>
            </c:strRef>
          </c:tx>
          <c:spPr>
            <a:solidFill>
              <a:srgbClr val="C0504D"/>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Income!$B$109:$I$109</c:f>
              <c:numCache>
                <c:formatCode>#,##0</c:formatCode>
                <c:ptCount val="8"/>
                <c:pt idx="0">
                  <c:v>0.0</c:v>
                </c:pt>
                <c:pt idx="1">
                  <c:v>0.0</c:v>
                </c:pt>
                <c:pt idx="2">
                  <c:v>0.0</c:v>
                </c:pt>
                <c:pt idx="3">
                  <c:v>75600.0</c:v>
                </c:pt>
                <c:pt idx="4">
                  <c:v>0.0</c:v>
                </c:pt>
                <c:pt idx="5">
                  <c:v>0.0</c:v>
                </c:pt>
                <c:pt idx="6">
                  <c:v>0.0</c:v>
                </c:pt>
                <c:pt idx="7">
                  <c:v>35683.2</c:v>
                </c:pt>
              </c:numCache>
            </c:numRef>
          </c:val>
        </c:ser>
        <c:ser>
          <c:idx val="0"/>
          <c:order val="13"/>
          <c:tx>
            <c:strRef>
              <c:f>Income!$A$110</c:f>
              <c:strCache>
                <c:ptCount val="1"/>
                <c:pt idx="0">
                  <c:v>Labour - public works</c:v>
                </c:pt>
              </c:strCache>
            </c:strRef>
          </c:tx>
          <c:spPr>
            <a:solidFill>
              <a:srgbClr val="953735"/>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Income!$B$110:$I$110</c:f>
              <c:numCache>
                <c:formatCode>#,##0</c:formatCode>
                <c:ptCount val="8"/>
                <c:pt idx="0">
                  <c:v>0.0</c:v>
                </c:pt>
                <c:pt idx="1">
                  <c:v>14916.0</c:v>
                </c:pt>
                <c:pt idx="2">
                  <c:v>0.0</c:v>
                </c:pt>
                <c:pt idx="3">
                  <c:v>0.0</c:v>
                </c:pt>
                <c:pt idx="4">
                  <c:v>0.0</c:v>
                </c:pt>
                <c:pt idx="5">
                  <c:v>17600.88</c:v>
                </c:pt>
                <c:pt idx="6">
                  <c:v>0.0</c:v>
                </c:pt>
                <c:pt idx="7">
                  <c:v>0.0</c:v>
                </c:pt>
              </c:numCache>
            </c:numRef>
          </c:val>
        </c:ser>
        <c:ser>
          <c:idx val="6"/>
          <c:order val="14"/>
          <c:tx>
            <c:strRef>
              <c:f>Income!$A$111</c:f>
              <c:strCache>
                <c:ptCount val="1"/>
                <c:pt idx="0">
                  <c:v>Self - employment</c:v>
                </c:pt>
              </c:strCache>
            </c:strRef>
          </c:tx>
          <c:spPr>
            <a:solidFill>
              <a:srgbClr val="D3BBD8"/>
            </a:solidFill>
            <a:ln w="3175" cmpd="sng">
              <a:solidFill>
                <a:srgbClr val="000000"/>
              </a:solidFill>
              <a:prstDash val="solid"/>
            </a:ln>
          </c:spPr>
          <c:invertIfNegative val="0"/>
          <c:val>
            <c:numRef>
              <c:f>Income!$B$111:$I$111</c:f>
              <c:numCache>
                <c:formatCode>#,##0</c:formatCode>
                <c:ptCount val="8"/>
                <c:pt idx="0">
                  <c:v>0.0</c:v>
                </c:pt>
                <c:pt idx="1">
                  <c:v>0.0</c:v>
                </c:pt>
                <c:pt idx="2">
                  <c:v>0.0</c:v>
                </c:pt>
                <c:pt idx="3">
                  <c:v>0.0</c:v>
                </c:pt>
                <c:pt idx="4">
                  <c:v>0.0</c:v>
                </c:pt>
                <c:pt idx="5">
                  <c:v>0.0</c:v>
                </c:pt>
                <c:pt idx="6">
                  <c:v>0.0</c:v>
                </c:pt>
                <c:pt idx="7">
                  <c:v>0.0</c:v>
                </c:pt>
              </c:numCache>
            </c:numRef>
          </c:val>
        </c:ser>
        <c:ser>
          <c:idx val="3"/>
          <c:order val="15"/>
          <c:tx>
            <c:strRef>
              <c:f>Income!$A$82</c:f>
              <c:strCache>
                <c:ptCount val="1"/>
                <c:pt idx="0">
                  <c:v>Small business/petty trading</c:v>
                </c:pt>
              </c:strCache>
            </c:strRef>
          </c:tx>
          <c:spPr>
            <a:solidFill>
              <a:srgbClr val="CC66FF"/>
            </a:solidFill>
            <a:ln w="3175" cmpd="sng">
              <a:solidFill>
                <a:srgbClr val="000000"/>
              </a:solidFill>
              <a:prstDash val="solid"/>
            </a:ln>
          </c:spPr>
          <c:invertIfNegative val="0"/>
          <c:val>
            <c:numRef>
              <c:f>Income!$B$112:$I$112</c:f>
              <c:numCache>
                <c:formatCode>#,##0</c:formatCode>
                <c:ptCount val="8"/>
                <c:pt idx="0">
                  <c:v>0.0</c:v>
                </c:pt>
                <c:pt idx="1">
                  <c:v>0.0</c:v>
                </c:pt>
                <c:pt idx="2">
                  <c:v>8708.57142857143</c:v>
                </c:pt>
                <c:pt idx="3">
                  <c:v>62700.0</c:v>
                </c:pt>
                <c:pt idx="4">
                  <c:v>0.0</c:v>
                </c:pt>
                <c:pt idx="5">
                  <c:v>0.0</c:v>
                </c:pt>
                <c:pt idx="6">
                  <c:v>10276.11428571429</c:v>
                </c:pt>
                <c:pt idx="7">
                  <c:v>59188.8</c:v>
                </c:pt>
              </c:numCache>
            </c:numRef>
          </c:val>
        </c:ser>
        <c:ser>
          <c:idx val="9"/>
          <c:order val="16"/>
          <c:tx>
            <c:strRef>
              <c:f>Income!$A$113</c:f>
              <c:strCache>
                <c:ptCount val="1"/>
                <c:pt idx="0">
                  <c:v>Food transfer - official</c:v>
                </c:pt>
              </c:strCache>
            </c:strRef>
          </c:tx>
          <c:spPr>
            <a:solidFill>
              <a:srgbClr val="558ED5"/>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Income!$B$113:$I$113</c:f>
              <c:numCache>
                <c:formatCode>#,##0</c:formatCode>
                <c:ptCount val="8"/>
                <c:pt idx="0">
                  <c:v>1401.310691241349</c:v>
                </c:pt>
                <c:pt idx="1">
                  <c:v>1401.310691241349</c:v>
                </c:pt>
                <c:pt idx="2">
                  <c:v>1401.310691241349</c:v>
                </c:pt>
                <c:pt idx="3">
                  <c:v>0.0</c:v>
                </c:pt>
                <c:pt idx="4">
                  <c:v>2312.162640548226</c:v>
                </c:pt>
                <c:pt idx="5">
                  <c:v>2312.162640548226</c:v>
                </c:pt>
                <c:pt idx="6">
                  <c:v>2312.162640548226</c:v>
                </c:pt>
                <c:pt idx="7">
                  <c:v>0.0</c:v>
                </c:pt>
              </c:numCache>
            </c:numRef>
          </c:val>
        </c:ser>
        <c:ser>
          <c:idx val="17"/>
          <c:order val="17"/>
          <c:tx>
            <c:strRef>
              <c:f>Income!$A$114</c:f>
              <c:strCache>
                <c:ptCount val="1"/>
                <c:pt idx="0">
                  <c:v>Food transfer - gifts</c:v>
                </c:pt>
              </c:strCache>
            </c:strRef>
          </c:tx>
          <c:spPr>
            <a:solidFill>
              <a:srgbClr val="B9CDE5"/>
            </a:solidFill>
            <a:ln w="3175" cmpd="sng">
              <a:solidFill>
                <a:srgbClr val="000000"/>
              </a:solidFill>
              <a:prstDash val="solid"/>
            </a:ln>
          </c:spPr>
          <c:invertIfNegative val="0"/>
          <c:val>
            <c:numRef>
              <c:f>Income!$B$114:$I$114</c:f>
              <c:numCache>
                <c:formatCode>#,##0</c:formatCode>
                <c:ptCount val="8"/>
                <c:pt idx="0">
                  <c:v>0.0</c:v>
                </c:pt>
                <c:pt idx="1">
                  <c:v>0.0</c:v>
                </c:pt>
                <c:pt idx="2">
                  <c:v>0.0</c:v>
                </c:pt>
                <c:pt idx="3">
                  <c:v>0.0</c:v>
                </c:pt>
                <c:pt idx="4">
                  <c:v>0.0</c:v>
                </c:pt>
                <c:pt idx="5">
                  <c:v>0.0</c:v>
                </c:pt>
                <c:pt idx="6">
                  <c:v>0.0</c:v>
                </c:pt>
                <c:pt idx="7">
                  <c:v>0.0</c:v>
                </c:pt>
              </c:numCache>
            </c:numRef>
          </c:val>
        </c:ser>
        <c:ser>
          <c:idx val="10"/>
          <c:order val="18"/>
          <c:tx>
            <c:strRef>
              <c:f>Income!$A$115</c:f>
              <c:strCache>
                <c:ptCount val="1"/>
                <c:pt idx="0">
                  <c:v>Cash transfer - official</c:v>
                </c:pt>
              </c:strCache>
            </c:strRef>
          </c:tx>
          <c:spPr>
            <a:solidFill>
              <a:srgbClr val="A6A6A6"/>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Income!$B$115:$I$115</c:f>
              <c:numCache>
                <c:formatCode>#,##0</c:formatCode>
                <c:ptCount val="8"/>
                <c:pt idx="0">
                  <c:v>23108.57142857143</c:v>
                </c:pt>
                <c:pt idx="1">
                  <c:v>22020.0</c:v>
                </c:pt>
                <c:pt idx="2">
                  <c:v>0.0</c:v>
                </c:pt>
                <c:pt idx="3">
                  <c:v>7620.0</c:v>
                </c:pt>
                <c:pt idx="4">
                  <c:v>27268.11428571429</c:v>
                </c:pt>
                <c:pt idx="5">
                  <c:v>25983.6</c:v>
                </c:pt>
                <c:pt idx="6">
                  <c:v>0.0</c:v>
                </c:pt>
                <c:pt idx="7">
                  <c:v>8991.6</c:v>
                </c:pt>
              </c:numCache>
            </c:numRef>
          </c:val>
        </c:ser>
        <c:ser>
          <c:idx val="11"/>
          <c:order val="19"/>
          <c:tx>
            <c:strRef>
              <c:f>Income!$A$116</c:f>
              <c:strCache>
                <c:ptCount val="1"/>
                <c:pt idx="0">
                  <c:v>Cash transfer - gifts</c:v>
                </c:pt>
              </c:strCache>
            </c:strRef>
          </c:tx>
          <c:spPr>
            <a:solidFill>
              <a:srgbClr val="D9D9D9"/>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Income!$B$116:$I$116</c:f>
              <c:numCache>
                <c:formatCode>#,##0</c:formatCode>
                <c:ptCount val="8"/>
                <c:pt idx="0">
                  <c:v>0.0</c:v>
                </c:pt>
                <c:pt idx="1">
                  <c:v>0.0</c:v>
                </c:pt>
                <c:pt idx="2">
                  <c:v>13714.28571428571</c:v>
                </c:pt>
                <c:pt idx="3">
                  <c:v>26040.0</c:v>
                </c:pt>
                <c:pt idx="4">
                  <c:v>0.0</c:v>
                </c:pt>
                <c:pt idx="5">
                  <c:v>0.0</c:v>
                </c:pt>
                <c:pt idx="6">
                  <c:v>15222.85714285714</c:v>
                </c:pt>
                <c:pt idx="7">
                  <c:v>27030.0</c:v>
                </c:pt>
              </c:numCache>
            </c:numRef>
          </c:val>
        </c:ser>
        <c:ser>
          <c:idx val="14"/>
          <c:order val="20"/>
          <c:tx>
            <c:strRef>
              <c:f>Income!$A$117</c:f>
              <c:strCache>
                <c:ptCount val="1"/>
                <c:pt idx="0">
                  <c:v>Other</c:v>
                </c:pt>
              </c:strCache>
            </c:strRef>
          </c:tx>
          <c:spPr>
            <a:solidFill>
              <a:schemeClr val="bg2">
                <a:lumMod val="50000"/>
              </a:schemeClr>
            </a:solidFill>
            <a:ln w="3175" cmpd="sng">
              <a:solidFill>
                <a:schemeClr val="tx1"/>
              </a:solidFill>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Income!$B$117:$I$117</c:f>
              <c:numCache>
                <c:formatCode>#,##0</c:formatCode>
                <c:ptCount val="8"/>
                <c:pt idx="0">
                  <c:v>0.0</c:v>
                </c:pt>
                <c:pt idx="1">
                  <c:v>0.0</c:v>
                </c:pt>
                <c:pt idx="2">
                  <c:v>0.0</c:v>
                </c:pt>
                <c:pt idx="3">
                  <c:v>0.0</c:v>
                </c:pt>
                <c:pt idx="4">
                  <c:v>0.0</c:v>
                </c:pt>
                <c:pt idx="5">
                  <c:v>0.0</c:v>
                </c:pt>
                <c:pt idx="6">
                  <c:v>0.0</c:v>
                </c:pt>
                <c:pt idx="7">
                  <c:v>0.0</c:v>
                </c:pt>
              </c:numCache>
            </c:numRef>
          </c:val>
        </c:ser>
        <c:dLbls>
          <c:showLegendKey val="0"/>
          <c:showVal val="0"/>
          <c:showCatName val="0"/>
          <c:showSerName val="0"/>
          <c:showPercent val="0"/>
          <c:showBubbleSize val="0"/>
        </c:dLbls>
        <c:gapWidth val="150"/>
        <c:overlap val="100"/>
        <c:axId val="-2134453288"/>
        <c:axId val="-2134616776"/>
      </c:barChart>
      <c:lineChart>
        <c:grouping val="standard"/>
        <c:varyColors val="0"/>
        <c:ser>
          <c:idx val="13"/>
          <c:order val="0"/>
          <c:tx>
            <c:strRef>
              <c:f>Income!$A$119</c:f>
              <c:strCache>
                <c:ptCount val="1"/>
                <c:pt idx="0">
                  <c:v>Food Poverty line</c:v>
                </c:pt>
              </c:strCache>
            </c:strRef>
          </c:tx>
          <c:spPr>
            <a:ln w="12700">
              <a:solidFill>
                <a:srgbClr val="DD0806"/>
              </a:solidFill>
              <a:prstDash val="solid"/>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Income!$B$119:$E$119</c:f>
              <c:numCache>
                <c:formatCode>#,##0</c:formatCode>
                <c:ptCount val="4"/>
                <c:pt idx="0">
                  <c:v>24062.6463840672</c:v>
                </c:pt>
                <c:pt idx="1">
                  <c:v>24062.6463840672</c:v>
                </c:pt>
                <c:pt idx="2">
                  <c:v>24062.6463840672</c:v>
                </c:pt>
                <c:pt idx="3">
                  <c:v>24062.64638406721</c:v>
                </c:pt>
              </c:numCache>
            </c:numRef>
          </c:val>
          <c:smooth val="0"/>
        </c:ser>
        <c:ser>
          <c:idx val="15"/>
          <c:order val="1"/>
          <c:tx>
            <c:strRef>
              <c:f>Income!$A$123</c:f>
              <c:strCache>
                <c:ptCount val="1"/>
                <c:pt idx="0">
                  <c:v>Food Poverty line</c:v>
                </c:pt>
              </c:strCache>
            </c:strRef>
          </c:tx>
          <c:spPr>
            <a:ln w="12700">
              <a:solidFill>
                <a:srgbClr val="DD0806"/>
              </a:solidFill>
              <a:prstDash val="solid"/>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Income!$B$123:$I$123</c:f>
              <c:numCache>
                <c:formatCode>General</c:formatCode>
                <c:ptCount val="8"/>
                <c:pt idx="4" formatCode="#,##0">
                  <c:v>35969.40697206206</c:v>
                </c:pt>
                <c:pt idx="5" formatCode="#,##0">
                  <c:v>35969.40697206205</c:v>
                </c:pt>
                <c:pt idx="6" formatCode="#,##0">
                  <c:v>35969.40697206205</c:v>
                </c:pt>
                <c:pt idx="7" formatCode="#,##0">
                  <c:v>35969.40697206206</c:v>
                </c:pt>
              </c:numCache>
            </c:numRef>
          </c:val>
          <c:smooth val="0"/>
        </c:ser>
        <c:ser>
          <c:idx val="18"/>
          <c:order val="3"/>
          <c:tx>
            <c:strRef>
              <c:f>Income!$A$120</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Income!$B$120:$E$120</c:f>
              <c:numCache>
                <c:formatCode>#,##0</c:formatCode>
                <c:ptCount val="4"/>
                <c:pt idx="0">
                  <c:v>42445.47305073387</c:v>
                </c:pt>
                <c:pt idx="1">
                  <c:v>42445.47305073388</c:v>
                </c:pt>
                <c:pt idx="2">
                  <c:v>42445.47305073387</c:v>
                </c:pt>
                <c:pt idx="3">
                  <c:v>42445.47305073388</c:v>
                </c:pt>
              </c:numCache>
            </c:numRef>
          </c:val>
          <c:smooth val="0"/>
        </c:ser>
        <c:ser>
          <c:idx val="19"/>
          <c:order val="4"/>
          <c:tx>
            <c:strRef>
              <c:f>Income!$A$124</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Income!$B$124:$I$124</c:f>
              <c:numCache>
                <c:formatCode>General</c:formatCode>
                <c:ptCount val="8"/>
                <c:pt idx="4" formatCode="#,##0">
                  <c:v>54352.23363872872</c:v>
                </c:pt>
                <c:pt idx="5" formatCode="#,##0">
                  <c:v>54352.23363872873</c:v>
                </c:pt>
                <c:pt idx="6" formatCode="#,##0">
                  <c:v>54352.23363872872</c:v>
                </c:pt>
                <c:pt idx="7" formatCode="#,##0">
                  <c:v>54352.23363872873</c:v>
                </c:pt>
              </c:numCache>
            </c:numRef>
          </c:val>
          <c:smooth val="0"/>
        </c:ser>
        <c:ser>
          <c:idx val="20"/>
          <c:order val="5"/>
          <c:tx>
            <c:strRef>
              <c:f>Income!$A$121</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Income!$B$121:$E$121</c:f>
              <c:numCache>
                <c:formatCode>#,##0</c:formatCode>
                <c:ptCount val="4"/>
                <c:pt idx="0">
                  <c:v>75183.39305073386</c:v>
                </c:pt>
                <c:pt idx="1">
                  <c:v>75183.39305073388</c:v>
                </c:pt>
                <c:pt idx="2">
                  <c:v>75183.39305073386</c:v>
                </c:pt>
                <c:pt idx="3">
                  <c:v>75183.39305073388</c:v>
                </c:pt>
              </c:numCache>
            </c:numRef>
          </c:val>
          <c:smooth val="0"/>
        </c:ser>
        <c:ser>
          <c:idx val="21"/>
          <c:order val="6"/>
          <c:tx>
            <c:strRef>
              <c:f>Income!$A$125</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Income!$B$125:$I$125</c:f>
              <c:numCache>
                <c:formatCode>General</c:formatCode>
                <c:ptCount val="8"/>
                <c:pt idx="4" formatCode="#,##0">
                  <c:v>87090.15363872873</c:v>
                </c:pt>
                <c:pt idx="5" formatCode="#,##0">
                  <c:v>87090.15363872871</c:v>
                </c:pt>
                <c:pt idx="6" formatCode="#,##0">
                  <c:v>87090.15363872873</c:v>
                </c:pt>
                <c:pt idx="7" formatCode="#,##0">
                  <c:v>87090.15363872871</c:v>
                </c:pt>
              </c:numCache>
            </c:numRef>
          </c:val>
          <c:smooth val="0"/>
        </c:ser>
        <c:dLbls>
          <c:showLegendKey val="0"/>
          <c:showVal val="0"/>
          <c:showCatName val="0"/>
          <c:showSerName val="0"/>
          <c:showPercent val="0"/>
          <c:showBubbleSize val="0"/>
        </c:dLbls>
        <c:marker val="1"/>
        <c:smooth val="0"/>
        <c:axId val="-2134453288"/>
        <c:axId val="-2134616776"/>
      </c:lineChart>
      <c:catAx>
        <c:axId val="-2134453288"/>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4616776"/>
        <c:crosses val="autoZero"/>
        <c:auto val="1"/>
        <c:lblAlgn val="ctr"/>
        <c:lblOffset val="100"/>
        <c:tickLblSkip val="1"/>
        <c:tickMarkSkip val="1"/>
        <c:noMultiLvlLbl val="0"/>
      </c:catAx>
      <c:valAx>
        <c:axId val="-2134616776"/>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4453288"/>
        <c:crosses val="autoZero"/>
        <c:crossBetween val="between"/>
      </c:valAx>
      <c:spPr>
        <a:solidFill>
          <a:srgbClr val="FFFFFF"/>
        </a:solidFill>
        <a:ln w="3175">
          <a:solidFill>
            <a:srgbClr val="000000"/>
          </a:solidFill>
          <a:prstDash val="solid"/>
        </a:ln>
      </c:spPr>
    </c:plotArea>
    <c:legend>
      <c:legendPos val="b"/>
      <c:legendEntry>
        <c:idx val="16"/>
        <c:delete val="1"/>
      </c:legendEntry>
      <c:legendEntry>
        <c:idx val="18"/>
        <c:delete val="1"/>
      </c:legendEntry>
      <c:legendEntry>
        <c:idx val="20"/>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a:latin typeface="Helvetica Light"/>
                <a:cs typeface="Helvetica Light"/>
              </a:rPr>
              <a:t>ZAKHC - Affected Area without Grants</a:t>
            </a:r>
          </a:p>
        </c:rich>
      </c:tx>
      <c:layout>
        <c:manualLayout>
          <c:xMode val="edge"/>
          <c:yMode val="edge"/>
          <c:x val="0.342624535922647"/>
          <c:y val="0.0301363549068562"/>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
          <c:order val="2"/>
          <c:tx>
            <c:strRef>
              <c:f>Income!$A$102</c:f>
              <c:strCache>
                <c:ptCount val="1"/>
                <c:pt idx="0">
                  <c:v>Own crops Consumed</c:v>
                </c:pt>
              </c:strCache>
            </c:strRef>
          </c:tx>
          <c:spPr>
            <a:solidFill>
              <a:srgbClr val="008000"/>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Income!$B$102:$I$102</c:f>
              <c:numCache>
                <c:formatCode>#,##0</c:formatCode>
                <c:ptCount val="8"/>
                <c:pt idx="0">
                  <c:v>984.254455906166</c:v>
                </c:pt>
                <c:pt idx="1">
                  <c:v>2704.266735645449</c:v>
                </c:pt>
                <c:pt idx="2">
                  <c:v>2492.85719023268</c:v>
                </c:pt>
                <c:pt idx="3">
                  <c:v>1745.920634604798</c:v>
                </c:pt>
                <c:pt idx="4">
                  <c:v>414.0773225620311</c:v>
                </c:pt>
                <c:pt idx="5">
                  <c:v>1351.960179676463</c:v>
                </c:pt>
                <c:pt idx="6">
                  <c:v>6814.063825363341</c:v>
                </c:pt>
                <c:pt idx="7">
                  <c:v>926.4055515339641</c:v>
                </c:pt>
              </c:numCache>
            </c:numRef>
          </c:val>
        </c:ser>
        <c:ser>
          <c:idx val="2"/>
          <c:order val="7"/>
          <c:tx>
            <c:strRef>
              <c:f>Income!$A$103</c:f>
              <c:strCache>
                <c:ptCount val="1"/>
                <c:pt idx="0">
                  <c:v>Own crops sold</c:v>
                </c:pt>
              </c:strCache>
            </c:strRef>
          </c:tx>
          <c:spPr>
            <a:solidFill>
              <a:srgbClr val="C3D69B"/>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Income!$B$103:$I$103</c:f>
              <c:numCache>
                <c:formatCode>#,##0</c:formatCode>
                <c:ptCount val="8"/>
                <c:pt idx="0">
                  <c:v>0.0</c:v>
                </c:pt>
                <c:pt idx="1">
                  <c:v>1660.0</c:v>
                </c:pt>
                <c:pt idx="2">
                  <c:v>25314.28571428571</c:v>
                </c:pt>
                <c:pt idx="3">
                  <c:v>10032.0</c:v>
                </c:pt>
                <c:pt idx="4">
                  <c:v>0.0</c:v>
                </c:pt>
                <c:pt idx="5">
                  <c:v>419.9999999999999</c:v>
                </c:pt>
                <c:pt idx="6">
                  <c:v>5252.442579698882</c:v>
                </c:pt>
                <c:pt idx="7">
                  <c:v>3241.768428563791</c:v>
                </c:pt>
              </c:numCache>
            </c:numRef>
          </c:val>
        </c:ser>
        <c:ser>
          <c:idx val="5"/>
          <c:order val="8"/>
          <c:tx>
            <c:strRef>
              <c:f>Income!$A$104</c:f>
              <c:strCache>
                <c:ptCount val="1"/>
                <c:pt idx="0">
                  <c:v>Animal products consumed</c:v>
                </c:pt>
              </c:strCache>
            </c:strRef>
          </c:tx>
          <c:spPr>
            <a:solidFill>
              <a:srgbClr val="FFFFFF"/>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Income!$B$104:$I$104</c:f>
              <c:numCache>
                <c:formatCode>#,##0</c:formatCode>
                <c:ptCount val="8"/>
                <c:pt idx="0">
                  <c:v>119.1850081059545</c:v>
                </c:pt>
                <c:pt idx="1">
                  <c:v>570.4354852515507</c:v>
                </c:pt>
                <c:pt idx="2">
                  <c:v>1656.364147132637</c:v>
                </c:pt>
                <c:pt idx="3">
                  <c:v>2032.202121774313</c:v>
                </c:pt>
                <c:pt idx="4">
                  <c:v>39.33105267496497</c:v>
                </c:pt>
                <c:pt idx="5">
                  <c:v>188.2437101330117</c:v>
                </c:pt>
                <c:pt idx="6">
                  <c:v>546.6001685537702</c:v>
                </c:pt>
                <c:pt idx="7">
                  <c:v>670.6267001855233</c:v>
                </c:pt>
              </c:numCache>
            </c:numRef>
          </c:val>
        </c:ser>
        <c:ser>
          <c:idx val="7"/>
          <c:order val="9"/>
          <c:tx>
            <c:strRef>
              <c:f>Income!$A$106</c:f>
              <c:strCache>
                <c:ptCount val="1"/>
                <c:pt idx="0">
                  <c:v>Animals sold</c:v>
                </c:pt>
              </c:strCache>
            </c:strRef>
          </c:tx>
          <c:spPr>
            <a:solidFill>
              <a:srgbClr val="FAC090"/>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Income!$B$106:$I$106</c:f>
              <c:numCache>
                <c:formatCode>#,##0</c:formatCode>
                <c:ptCount val="8"/>
                <c:pt idx="0">
                  <c:v>1285.714285714286</c:v>
                </c:pt>
                <c:pt idx="1">
                  <c:v>9750.0</c:v>
                </c:pt>
                <c:pt idx="2">
                  <c:v>28457.14285714286</c:v>
                </c:pt>
                <c:pt idx="3">
                  <c:v>32750.0</c:v>
                </c:pt>
                <c:pt idx="4">
                  <c:v>758.5714285714286</c:v>
                </c:pt>
                <c:pt idx="5">
                  <c:v>4277.5</c:v>
                </c:pt>
                <c:pt idx="6">
                  <c:v>20733.12149409287</c:v>
                </c:pt>
                <c:pt idx="7">
                  <c:v>19386.80504597076</c:v>
                </c:pt>
              </c:numCache>
            </c:numRef>
          </c:val>
        </c:ser>
        <c:ser>
          <c:idx val="8"/>
          <c:order val="10"/>
          <c:tx>
            <c:strRef>
              <c:f>Income!$A$107</c:f>
              <c:strCache>
                <c:ptCount val="1"/>
                <c:pt idx="0">
                  <c:v>Wild foods consumed and sold</c:v>
                </c:pt>
              </c:strCache>
            </c:strRef>
          </c:tx>
          <c:spPr>
            <a:solidFill>
              <a:srgbClr val="B3A2C7"/>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Income!$B$107:$I$107</c:f>
              <c:numCache>
                <c:formatCode>#,##0</c:formatCode>
                <c:ptCount val="8"/>
                <c:pt idx="0">
                  <c:v>0.0</c:v>
                </c:pt>
                <c:pt idx="1">
                  <c:v>0.0</c:v>
                </c:pt>
                <c:pt idx="2">
                  <c:v>0.0</c:v>
                </c:pt>
                <c:pt idx="3">
                  <c:v>0.0</c:v>
                </c:pt>
                <c:pt idx="4">
                  <c:v>0.0</c:v>
                </c:pt>
                <c:pt idx="5">
                  <c:v>0.0</c:v>
                </c:pt>
                <c:pt idx="6">
                  <c:v>0.0</c:v>
                </c:pt>
                <c:pt idx="7">
                  <c:v>0.0</c:v>
                </c:pt>
              </c:numCache>
            </c:numRef>
          </c:val>
        </c:ser>
        <c:ser>
          <c:idx val="12"/>
          <c:order val="11"/>
          <c:tx>
            <c:strRef>
              <c:f>Income!$A$108</c:f>
              <c:strCache>
                <c:ptCount val="1"/>
                <c:pt idx="0">
                  <c:v>Labour - casual</c:v>
                </c:pt>
              </c:strCache>
            </c:strRef>
          </c:tx>
          <c:spPr>
            <a:solidFill>
              <a:srgbClr val="D99694"/>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Income!$B$108:$I$108</c:f>
              <c:numCache>
                <c:formatCode>#,##0</c:formatCode>
                <c:ptCount val="8"/>
                <c:pt idx="0">
                  <c:v>7428.571428571428</c:v>
                </c:pt>
                <c:pt idx="1">
                  <c:v>4960.0</c:v>
                </c:pt>
                <c:pt idx="2">
                  <c:v>0.0</c:v>
                </c:pt>
                <c:pt idx="3">
                  <c:v>0.0</c:v>
                </c:pt>
                <c:pt idx="4">
                  <c:v>4122.857142857143</c:v>
                </c:pt>
                <c:pt idx="5">
                  <c:v>2752.800000000001</c:v>
                </c:pt>
                <c:pt idx="6">
                  <c:v>10357.02857142857</c:v>
                </c:pt>
                <c:pt idx="7">
                  <c:v>0.0</c:v>
                </c:pt>
              </c:numCache>
            </c:numRef>
          </c:val>
        </c:ser>
        <c:ser>
          <c:idx val="4"/>
          <c:order val="12"/>
          <c:tx>
            <c:strRef>
              <c:f>Income!$A$109</c:f>
              <c:strCache>
                <c:ptCount val="1"/>
                <c:pt idx="0">
                  <c:v>Labour - formal emp</c:v>
                </c:pt>
              </c:strCache>
            </c:strRef>
          </c:tx>
          <c:spPr>
            <a:solidFill>
              <a:srgbClr val="C0504D"/>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Income!$B$109:$I$109</c:f>
              <c:numCache>
                <c:formatCode>#,##0</c:formatCode>
                <c:ptCount val="8"/>
                <c:pt idx="0">
                  <c:v>0.0</c:v>
                </c:pt>
                <c:pt idx="1">
                  <c:v>0.0</c:v>
                </c:pt>
                <c:pt idx="2">
                  <c:v>21942.85714285714</c:v>
                </c:pt>
                <c:pt idx="3">
                  <c:v>75600.0</c:v>
                </c:pt>
                <c:pt idx="4">
                  <c:v>0.0</c:v>
                </c:pt>
                <c:pt idx="5">
                  <c:v>0.0</c:v>
                </c:pt>
                <c:pt idx="6">
                  <c:v>0.0</c:v>
                </c:pt>
                <c:pt idx="7">
                  <c:v>35683.2</c:v>
                </c:pt>
              </c:numCache>
            </c:numRef>
          </c:val>
        </c:ser>
        <c:ser>
          <c:idx val="0"/>
          <c:order val="13"/>
          <c:tx>
            <c:strRef>
              <c:f>Income!$A$110</c:f>
              <c:strCache>
                <c:ptCount val="1"/>
                <c:pt idx="0">
                  <c:v>Labour - public works</c:v>
                </c:pt>
              </c:strCache>
            </c:strRef>
          </c:tx>
          <c:spPr>
            <a:solidFill>
              <a:srgbClr val="953735"/>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Income!$B$110:$I$110</c:f>
              <c:numCache>
                <c:formatCode>#,##0</c:formatCode>
                <c:ptCount val="8"/>
                <c:pt idx="0">
                  <c:v>0.0</c:v>
                </c:pt>
                <c:pt idx="1">
                  <c:v>14916.0</c:v>
                </c:pt>
                <c:pt idx="2">
                  <c:v>0.0</c:v>
                </c:pt>
                <c:pt idx="3">
                  <c:v>0.0</c:v>
                </c:pt>
                <c:pt idx="4">
                  <c:v>0.0</c:v>
                </c:pt>
                <c:pt idx="5">
                  <c:v>17600.88</c:v>
                </c:pt>
                <c:pt idx="6">
                  <c:v>0.0</c:v>
                </c:pt>
                <c:pt idx="7">
                  <c:v>0.0</c:v>
                </c:pt>
              </c:numCache>
            </c:numRef>
          </c:val>
        </c:ser>
        <c:ser>
          <c:idx val="6"/>
          <c:order val="14"/>
          <c:tx>
            <c:strRef>
              <c:f>Income!$A$111</c:f>
              <c:strCache>
                <c:ptCount val="1"/>
                <c:pt idx="0">
                  <c:v>Self - employment</c:v>
                </c:pt>
              </c:strCache>
            </c:strRef>
          </c:tx>
          <c:spPr>
            <a:solidFill>
              <a:srgbClr val="D3BBD8"/>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Income!$B$111:$I$111</c:f>
              <c:numCache>
                <c:formatCode>#,##0</c:formatCode>
                <c:ptCount val="8"/>
                <c:pt idx="0">
                  <c:v>0.0</c:v>
                </c:pt>
                <c:pt idx="1">
                  <c:v>0.0</c:v>
                </c:pt>
                <c:pt idx="2">
                  <c:v>0.0</c:v>
                </c:pt>
                <c:pt idx="3">
                  <c:v>0.0</c:v>
                </c:pt>
                <c:pt idx="4">
                  <c:v>0.0</c:v>
                </c:pt>
                <c:pt idx="5">
                  <c:v>0.0</c:v>
                </c:pt>
                <c:pt idx="6">
                  <c:v>0.0</c:v>
                </c:pt>
                <c:pt idx="7">
                  <c:v>0.0</c:v>
                </c:pt>
              </c:numCache>
            </c:numRef>
          </c:val>
        </c:ser>
        <c:ser>
          <c:idx val="3"/>
          <c:order val="15"/>
          <c:tx>
            <c:strRef>
              <c:f>Income!$A$82</c:f>
              <c:strCache>
                <c:ptCount val="1"/>
                <c:pt idx="0">
                  <c:v>Small business/petty trading</c:v>
                </c:pt>
              </c:strCache>
            </c:strRef>
          </c:tx>
          <c:spPr>
            <a:solidFill>
              <a:srgbClr val="CC66FF"/>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Income!$B$112:$I$112</c:f>
              <c:numCache>
                <c:formatCode>#,##0</c:formatCode>
                <c:ptCount val="8"/>
                <c:pt idx="0">
                  <c:v>0.0</c:v>
                </c:pt>
                <c:pt idx="1">
                  <c:v>0.0</c:v>
                </c:pt>
                <c:pt idx="2">
                  <c:v>0.0</c:v>
                </c:pt>
                <c:pt idx="3">
                  <c:v>62700.0</c:v>
                </c:pt>
                <c:pt idx="4">
                  <c:v>0.0</c:v>
                </c:pt>
                <c:pt idx="5">
                  <c:v>0.0</c:v>
                </c:pt>
                <c:pt idx="6">
                  <c:v>0.0</c:v>
                </c:pt>
                <c:pt idx="7">
                  <c:v>59188.8</c:v>
                </c:pt>
              </c:numCache>
            </c:numRef>
          </c:val>
        </c:ser>
        <c:ser>
          <c:idx val="9"/>
          <c:order val="16"/>
          <c:tx>
            <c:strRef>
              <c:f>Income!$A$113</c:f>
              <c:strCache>
                <c:ptCount val="1"/>
                <c:pt idx="0">
                  <c:v>Food transfer - official</c:v>
                </c:pt>
              </c:strCache>
            </c:strRef>
          </c:tx>
          <c:spPr>
            <a:solidFill>
              <a:srgbClr val="558ED5"/>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Income!$B$113:$I$113</c:f>
              <c:numCache>
                <c:formatCode>#,##0</c:formatCode>
                <c:ptCount val="8"/>
                <c:pt idx="0">
                  <c:v>1401.310691241349</c:v>
                </c:pt>
                <c:pt idx="1">
                  <c:v>1401.310691241349</c:v>
                </c:pt>
                <c:pt idx="2">
                  <c:v>1401.310691241349</c:v>
                </c:pt>
                <c:pt idx="3">
                  <c:v>0.0</c:v>
                </c:pt>
                <c:pt idx="4">
                  <c:v>2312.162640548226</c:v>
                </c:pt>
                <c:pt idx="5">
                  <c:v>2312.162640548226</c:v>
                </c:pt>
                <c:pt idx="6">
                  <c:v>2312.162640548226</c:v>
                </c:pt>
                <c:pt idx="7">
                  <c:v>0.0</c:v>
                </c:pt>
              </c:numCache>
            </c:numRef>
          </c:val>
        </c:ser>
        <c:ser>
          <c:idx val="17"/>
          <c:order val="17"/>
          <c:tx>
            <c:strRef>
              <c:f>Income!$A$114</c:f>
              <c:strCache>
                <c:ptCount val="1"/>
                <c:pt idx="0">
                  <c:v>Food transfer - gifts</c:v>
                </c:pt>
              </c:strCache>
            </c:strRef>
          </c:tx>
          <c:spPr>
            <a:solidFill>
              <a:srgbClr val="B9CDE5"/>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Income!$B$114:$I$114</c:f>
              <c:numCache>
                <c:formatCode>#,##0</c:formatCode>
                <c:ptCount val="8"/>
                <c:pt idx="0">
                  <c:v>0.0</c:v>
                </c:pt>
                <c:pt idx="1">
                  <c:v>0.0</c:v>
                </c:pt>
                <c:pt idx="2">
                  <c:v>0.0</c:v>
                </c:pt>
                <c:pt idx="3">
                  <c:v>0.0</c:v>
                </c:pt>
                <c:pt idx="4">
                  <c:v>0.0</c:v>
                </c:pt>
                <c:pt idx="5">
                  <c:v>0.0</c:v>
                </c:pt>
                <c:pt idx="6">
                  <c:v>0.0</c:v>
                </c:pt>
                <c:pt idx="7">
                  <c:v>0.0</c:v>
                </c:pt>
              </c:numCache>
            </c:numRef>
          </c:val>
        </c:ser>
        <c:ser>
          <c:idx val="10"/>
          <c:order val="18"/>
          <c:tx>
            <c:strRef>
              <c:f>Income!$A$115</c:f>
              <c:strCache>
                <c:ptCount val="1"/>
                <c:pt idx="0">
                  <c:v>Cash transfer - official</c:v>
                </c:pt>
              </c:strCache>
            </c:strRef>
          </c:tx>
          <c:spPr>
            <a:solidFill>
              <a:srgbClr val="A6A6A6"/>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Income!$B$115:$I$115</c:f>
              <c:numCache>
                <c:formatCode>#,##0</c:formatCode>
                <c:ptCount val="8"/>
                <c:pt idx="0">
                  <c:v>23108.57142857143</c:v>
                </c:pt>
                <c:pt idx="1">
                  <c:v>22020.0</c:v>
                </c:pt>
                <c:pt idx="2">
                  <c:v>8708.57142857143</c:v>
                </c:pt>
                <c:pt idx="3">
                  <c:v>7620.0</c:v>
                </c:pt>
                <c:pt idx="4">
                  <c:v>0.0</c:v>
                </c:pt>
                <c:pt idx="5">
                  <c:v>0.0</c:v>
                </c:pt>
                <c:pt idx="6">
                  <c:v>0.0</c:v>
                </c:pt>
                <c:pt idx="7">
                  <c:v>0.0</c:v>
                </c:pt>
              </c:numCache>
            </c:numRef>
          </c:val>
        </c:ser>
        <c:ser>
          <c:idx val="11"/>
          <c:order val="19"/>
          <c:tx>
            <c:strRef>
              <c:f>Income!$A$116</c:f>
              <c:strCache>
                <c:ptCount val="1"/>
                <c:pt idx="0">
                  <c:v>Cash transfer - gifts</c:v>
                </c:pt>
              </c:strCache>
            </c:strRef>
          </c:tx>
          <c:spPr>
            <a:solidFill>
              <a:srgbClr val="D9D9D9"/>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Income!$B$116:$I$116</c:f>
              <c:numCache>
                <c:formatCode>#,##0</c:formatCode>
                <c:ptCount val="8"/>
                <c:pt idx="0">
                  <c:v>0.0</c:v>
                </c:pt>
                <c:pt idx="1">
                  <c:v>0.0</c:v>
                </c:pt>
                <c:pt idx="2">
                  <c:v>13714.28571428571</c:v>
                </c:pt>
                <c:pt idx="3">
                  <c:v>26040.0</c:v>
                </c:pt>
                <c:pt idx="4">
                  <c:v>0.0</c:v>
                </c:pt>
                <c:pt idx="5">
                  <c:v>0.0</c:v>
                </c:pt>
                <c:pt idx="6">
                  <c:v>15222.85714285714</c:v>
                </c:pt>
                <c:pt idx="7">
                  <c:v>27030.0</c:v>
                </c:pt>
              </c:numCache>
            </c:numRef>
          </c:val>
        </c:ser>
        <c:ser>
          <c:idx val="14"/>
          <c:order val="20"/>
          <c:tx>
            <c:strRef>
              <c:f>Income!$A$117</c:f>
              <c:strCache>
                <c:ptCount val="1"/>
                <c:pt idx="0">
                  <c:v>Other</c:v>
                </c:pt>
              </c:strCache>
            </c:strRef>
          </c:tx>
          <c:spPr>
            <a:solidFill>
              <a:schemeClr val="bg2">
                <a:lumMod val="50000"/>
              </a:schemeClr>
            </a:solidFill>
            <a:ln w="3175" cmpd="sng">
              <a:solidFill>
                <a:schemeClr val="tx1"/>
              </a:solidFill>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Income!$B$117:$I$117</c:f>
              <c:numCache>
                <c:formatCode>#,##0</c:formatCode>
                <c:ptCount val="8"/>
                <c:pt idx="0">
                  <c:v>0.0</c:v>
                </c:pt>
                <c:pt idx="1">
                  <c:v>0.0</c:v>
                </c:pt>
                <c:pt idx="2">
                  <c:v>0.0</c:v>
                </c:pt>
                <c:pt idx="3">
                  <c:v>0.0</c:v>
                </c:pt>
                <c:pt idx="4">
                  <c:v>0.0</c:v>
                </c:pt>
                <c:pt idx="5">
                  <c:v>0.0</c:v>
                </c:pt>
                <c:pt idx="6">
                  <c:v>0.0</c:v>
                </c:pt>
                <c:pt idx="7">
                  <c:v>0.0</c:v>
                </c:pt>
              </c:numCache>
            </c:numRef>
          </c:val>
        </c:ser>
        <c:dLbls>
          <c:showLegendKey val="0"/>
          <c:showVal val="0"/>
          <c:showCatName val="0"/>
          <c:showSerName val="0"/>
          <c:showPercent val="0"/>
          <c:showBubbleSize val="0"/>
        </c:dLbls>
        <c:gapWidth val="150"/>
        <c:overlap val="100"/>
        <c:axId val="2127375704"/>
        <c:axId val="2113539624"/>
      </c:barChart>
      <c:lineChart>
        <c:grouping val="standard"/>
        <c:varyColors val="0"/>
        <c:ser>
          <c:idx val="13"/>
          <c:order val="0"/>
          <c:tx>
            <c:strRef>
              <c:f>Income!$A$119</c:f>
              <c:strCache>
                <c:ptCount val="1"/>
                <c:pt idx="0">
                  <c:v>Food Poverty line</c:v>
                </c:pt>
              </c:strCache>
            </c:strRef>
          </c:tx>
          <c:spPr>
            <a:ln w="12700">
              <a:solidFill>
                <a:srgbClr val="DD0806"/>
              </a:solidFill>
              <a:prstDash val="solid"/>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Income!$B$119:$E$119</c:f>
              <c:numCache>
                <c:formatCode>#,##0</c:formatCode>
                <c:ptCount val="4"/>
                <c:pt idx="0">
                  <c:v>24062.6463840672</c:v>
                </c:pt>
                <c:pt idx="1">
                  <c:v>24062.6463840672</c:v>
                </c:pt>
                <c:pt idx="2">
                  <c:v>24062.6463840672</c:v>
                </c:pt>
                <c:pt idx="3">
                  <c:v>24062.64638406721</c:v>
                </c:pt>
              </c:numCache>
            </c:numRef>
          </c:val>
          <c:smooth val="0"/>
        </c:ser>
        <c:ser>
          <c:idx val="15"/>
          <c:order val="1"/>
          <c:tx>
            <c:strRef>
              <c:f>Income!$A$123</c:f>
              <c:strCache>
                <c:ptCount val="1"/>
                <c:pt idx="0">
                  <c:v>Food Poverty line</c:v>
                </c:pt>
              </c:strCache>
            </c:strRef>
          </c:tx>
          <c:spPr>
            <a:ln w="12700">
              <a:solidFill>
                <a:srgbClr val="DD0806"/>
              </a:solidFill>
              <a:prstDash val="solid"/>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Income!$B$123:$I$123</c:f>
              <c:numCache>
                <c:formatCode>General</c:formatCode>
                <c:ptCount val="8"/>
                <c:pt idx="4" formatCode="#,##0">
                  <c:v>35969.40697206206</c:v>
                </c:pt>
                <c:pt idx="5" formatCode="#,##0">
                  <c:v>35969.40697206205</c:v>
                </c:pt>
                <c:pt idx="6" formatCode="#,##0">
                  <c:v>35969.40697206205</c:v>
                </c:pt>
                <c:pt idx="7" formatCode="#,##0">
                  <c:v>35969.40697206206</c:v>
                </c:pt>
              </c:numCache>
            </c:numRef>
          </c:val>
          <c:smooth val="0"/>
        </c:ser>
        <c:ser>
          <c:idx val="18"/>
          <c:order val="3"/>
          <c:tx>
            <c:strRef>
              <c:f>Income!$A$120</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Income!$B$120:$E$120</c:f>
              <c:numCache>
                <c:formatCode>#,##0</c:formatCode>
                <c:ptCount val="4"/>
                <c:pt idx="0">
                  <c:v>42445.47305073387</c:v>
                </c:pt>
                <c:pt idx="1">
                  <c:v>42445.47305073388</c:v>
                </c:pt>
                <c:pt idx="2">
                  <c:v>42445.47305073387</c:v>
                </c:pt>
                <c:pt idx="3">
                  <c:v>42445.47305073388</c:v>
                </c:pt>
              </c:numCache>
            </c:numRef>
          </c:val>
          <c:smooth val="0"/>
        </c:ser>
        <c:ser>
          <c:idx val="19"/>
          <c:order val="4"/>
          <c:tx>
            <c:strRef>
              <c:f>Income!$A$124</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Income!$B$124:$I$124</c:f>
              <c:numCache>
                <c:formatCode>General</c:formatCode>
                <c:ptCount val="8"/>
                <c:pt idx="4" formatCode="#,##0">
                  <c:v>54352.23363872872</c:v>
                </c:pt>
                <c:pt idx="5" formatCode="#,##0">
                  <c:v>54352.23363872873</c:v>
                </c:pt>
                <c:pt idx="6" formatCode="#,##0">
                  <c:v>54352.23363872872</c:v>
                </c:pt>
                <c:pt idx="7" formatCode="#,##0">
                  <c:v>54352.23363872873</c:v>
                </c:pt>
              </c:numCache>
            </c:numRef>
          </c:val>
          <c:smooth val="0"/>
        </c:ser>
        <c:ser>
          <c:idx val="20"/>
          <c:order val="5"/>
          <c:tx>
            <c:strRef>
              <c:f>Income!$A$121</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Income!$B$121:$E$121</c:f>
              <c:numCache>
                <c:formatCode>#,##0</c:formatCode>
                <c:ptCount val="4"/>
                <c:pt idx="0">
                  <c:v>75183.39305073386</c:v>
                </c:pt>
                <c:pt idx="1">
                  <c:v>75183.39305073388</c:v>
                </c:pt>
                <c:pt idx="2">
                  <c:v>75183.39305073386</c:v>
                </c:pt>
                <c:pt idx="3">
                  <c:v>75183.39305073388</c:v>
                </c:pt>
              </c:numCache>
            </c:numRef>
          </c:val>
          <c:smooth val="0"/>
        </c:ser>
        <c:ser>
          <c:idx val="21"/>
          <c:order val="6"/>
          <c:tx>
            <c:strRef>
              <c:f>Income!$A$125</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Income!$B$125:$I$125</c:f>
              <c:numCache>
                <c:formatCode>General</c:formatCode>
                <c:ptCount val="8"/>
                <c:pt idx="4" formatCode="#,##0">
                  <c:v>87090.15363872873</c:v>
                </c:pt>
                <c:pt idx="5" formatCode="#,##0">
                  <c:v>87090.15363872871</c:v>
                </c:pt>
                <c:pt idx="6" formatCode="#,##0">
                  <c:v>87090.15363872873</c:v>
                </c:pt>
                <c:pt idx="7" formatCode="#,##0">
                  <c:v>87090.15363872871</c:v>
                </c:pt>
              </c:numCache>
            </c:numRef>
          </c:val>
          <c:smooth val="0"/>
        </c:ser>
        <c:dLbls>
          <c:showLegendKey val="0"/>
          <c:showVal val="0"/>
          <c:showCatName val="0"/>
          <c:showSerName val="0"/>
          <c:showPercent val="0"/>
          <c:showBubbleSize val="0"/>
        </c:dLbls>
        <c:marker val="1"/>
        <c:smooth val="0"/>
        <c:axId val="2127375704"/>
        <c:axId val="2113539624"/>
      </c:lineChart>
      <c:catAx>
        <c:axId val="2127375704"/>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13539624"/>
        <c:crosses val="autoZero"/>
        <c:auto val="1"/>
        <c:lblAlgn val="ctr"/>
        <c:lblOffset val="100"/>
        <c:tickLblSkip val="1"/>
        <c:tickMarkSkip val="1"/>
        <c:noMultiLvlLbl val="0"/>
      </c:catAx>
      <c:valAx>
        <c:axId val="2113539624"/>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27375704"/>
        <c:crosses val="autoZero"/>
        <c:crossBetween val="between"/>
      </c:valAx>
      <c:spPr>
        <a:solidFill>
          <a:srgbClr val="FFFFFF"/>
        </a:solidFill>
        <a:ln w="3175">
          <a:solidFill>
            <a:srgbClr val="000000"/>
          </a:solidFill>
          <a:prstDash val="solid"/>
        </a:ln>
      </c:spPr>
    </c:plotArea>
    <c:legend>
      <c:legendPos val="b"/>
      <c:legendEntry>
        <c:idx val="16"/>
        <c:delete val="1"/>
      </c:legendEntry>
      <c:legendEntry>
        <c:idx val="18"/>
        <c:delete val="1"/>
      </c:legendEntry>
      <c:legendEntry>
        <c:idx val="20"/>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a:latin typeface="Helvetica Light"/>
                <a:cs typeface="Helvetica Light"/>
              </a:rPr>
              <a:t>ZA FW - Drought Area</a:t>
            </a:r>
          </a:p>
        </c:rich>
      </c:tx>
      <c:layout>
        <c:manualLayout>
          <c:xMode val="edge"/>
          <c:yMode val="edge"/>
          <c:x val="0.382348197407966"/>
          <c:y val="0.0274263278065851"/>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
          <c:order val="2"/>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(Income!$B$72:$D$72,Income!$F$72:$H$72)</c:f>
              <c:numCache>
                <c:formatCode>#,##0</c:formatCode>
                <c:ptCount val="6"/>
                <c:pt idx="0">
                  <c:v>0.0</c:v>
                </c:pt>
                <c:pt idx="1">
                  <c:v>0.0</c:v>
                </c:pt>
                <c:pt idx="2">
                  <c:v>0.0</c:v>
                </c:pt>
                <c:pt idx="3">
                  <c:v>0.0</c:v>
                </c:pt>
                <c:pt idx="4">
                  <c:v>0.0</c:v>
                </c:pt>
                <c:pt idx="5">
                  <c:v>0.0</c:v>
                </c:pt>
              </c:numCache>
            </c:numRef>
          </c:val>
        </c:ser>
        <c:ser>
          <c:idx val="2"/>
          <c:order val="7"/>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(Income!$B$73:$D$73,Income!$F$73:$H$73)</c:f>
              <c:numCache>
                <c:formatCode>#,##0</c:formatCode>
                <c:ptCount val="6"/>
                <c:pt idx="0">
                  <c:v>0.0</c:v>
                </c:pt>
                <c:pt idx="1">
                  <c:v>0.0</c:v>
                </c:pt>
                <c:pt idx="2">
                  <c:v>0.0</c:v>
                </c:pt>
                <c:pt idx="3">
                  <c:v>0.0</c:v>
                </c:pt>
                <c:pt idx="4">
                  <c:v>0.0</c:v>
                </c:pt>
                <c:pt idx="5">
                  <c:v>0.0</c:v>
                </c:pt>
              </c:numCache>
            </c:numRef>
          </c:val>
        </c:ser>
        <c:ser>
          <c:idx val="5"/>
          <c:order val="8"/>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(Income!$B$74:$D$74,Income!$F$74:$H$74)</c:f>
              <c:numCache>
                <c:formatCode>#,##0</c:formatCode>
                <c:ptCount val="6"/>
                <c:pt idx="0">
                  <c:v>0.0</c:v>
                </c:pt>
                <c:pt idx="1">
                  <c:v>0.0</c:v>
                </c:pt>
                <c:pt idx="2">
                  <c:v>0.0</c:v>
                </c:pt>
                <c:pt idx="3">
                  <c:v>0.0</c:v>
                </c:pt>
                <c:pt idx="4">
                  <c:v>0.0</c:v>
                </c:pt>
                <c:pt idx="5">
                  <c:v>0.0</c:v>
                </c:pt>
              </c:numCache>
            </c:numRef>
          </c:val>
        </c:ser>
        <c:ser>
          <c:idx val="7"/>
          <c:order val="9"/>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(Income!$B$76:$D$76,Income!$F$76:$H$76)</c:f>
              <c:numCache>
                <c:formatCode>#,##0</c:formatCode>
                <c:ptCount val="6"/>
                <c:pt idx="0">
                  <c:v>0.0</c:v>
                </c:pt>
                <c:pt idx="1">
                  <c:v>0.0</c:v>
                </c:pt>
                <c:pt idx="2">
                  <c:v>0.0</c:v>
                </c:pt>
                <c:pt idx="3">
                  <c:v>0.0</c:v>
                </c:pt>
                <c:pt idx="4">
                  <c:v>0.0</c:v>
                </c:pt>
                <c:pt idx="5">
                  <c:v>0.0</c:v>
                </c:pt>
              </c:numCache>
            </c:numRef>
          </c:val>
        </c:ser>
        <c:ser>
          <c:idx val="8"/>
          <c:order val="10"/>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(Income!$B$77:$D$77,Income!$F$77:$H$77)</c:f>
              <c:numCache>
                <c:formatCode>#,##0</c:formatCode>
                <c:ptCount val="6"/>
                <c:pt idx="0">
                  <c:v>0.0</c:v>
                </c:pt>
                <c:pt idx="1">
                  <c:v>0.0</c:v>
                </c:pt>
                <c:pt idx="2">
                  <c:v>0.0</c:v>
                </c:pt>
                <c:pt idx="3">
                  <c:v>0.0</c:v>
                </c:pt>
                <c:pt idx="4">
                  <c:v>0.0</c:v>
                </c:pt>
                <c:pt idx="5">
                  <c:v>0.0</c:v>
                </c:pt>
              </c:numCache>
            </c:numRef>
          </c:val>
        </c:ser>
        <c:ser>
          <c:idx val="12"/>
          <c:order val="11"/>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(Income!$B$78:$D$78,Income!$F$78:$H$78)</c:f>
              <c:numCache>
                <c:formatCode>#,##0</c:formatCode>
                <c:ptCount val="6"/>
                <c:pt idx="0">
                  <c:v>16142.54712462103</c:v>
                </c:pt>
                <c:pt idx="1">
                  <c:v>22019.46691505221</c:v>
                </c:pt>
                <c:pt idx="2">
                  <c:v>0.0</c:v>
                </c:pt>
                <c:pt idx="3">
                  <c:v>5899.65</c:v>
                </c:pt>
                <c:pt idx="4">
                  <c:v>8047.5</c:v>
                </c:pt>
                <c:pt idx="5">
                  <c:v>0.0</c:v>
                </c:pt>
              </c:numCache>
            </c:numRef>
          </c:val>
        </c:ser>
        <c:ser>
          <c:idx val="4"/>
          <c:order val="12"/>
          <c:tx>
            <c:strRef>
              <c:f>Income!$A$79</c:f>
              <c:strCache>
                <c:ptCount val="1"/>
                <c:pt idx="0">
                  <c:v>Labour - formal emp</c:v>
                </c:pt>
              </c:strCache>
            </c:strRef>
          </c:tx>
          <c:spPr>
            <a:solidFill>
              <a:srgbClr val="C0504D"/>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(Income!$B$79:$D$79,Income!$F$79:$H$79)</c:f>
              <c:numCache>
                <c:formatCode>#,##0</c:formatCode>
                <c:ptCount val="6"/>
                <c:pt idx="0">
                  <c:v>6378.052485739261</c:v>
                </c:pt>
                <c:pt idx="1">
                  <c:v>9111.50355105609</c:v>
                </c:pt>
                <c:pt idx="2">
                  <c:v>45557.51775528044</c:v>
                </c:pt>
                <c:pt idx="3">
                  <c:v>2973.599999999999</c:v>
                </c:pt>
                <c:pt idx="4">
                  <c:v>4248.0</c:v>
                </c:pt>
                <c:pt idx="5">
                  <c:v>2124.0</c:v>
                </c:pt>
              </c:numCache>
            </c:numRef>
          </c:val>
        </c:ser>
        <c:ser>
          <c:idx val="0"/>
          <c:order val="13"/>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(Income!$B$80:$D$80,Income!$F$80:$H$80)</c:f>
              <c:numCache>
                <c:formatCode>#,##0</c:formatCode>
                <c:ptCount val="6"/>
                <c:pt idx="0">
                  <c:v>1952.898927776355</c:v>
                </c:pt>
                <c:pt idx="1">
                  <c:v>1952.898927776355</c:v>
                </c:pt>
                <c:pt idx="2">
                  <c:v>0.0</c:v>
                </c:pt>
                <c:pt idx="3">
                  <c:v>1286.0</c:v>
                </c:pt>
                <c:pt idx="4">
                  <c:v>1286.0</c:v>
                </c:pt>
                <c:pt idx="5">
                  <c:v>0.0</c:v>
                </c:pt>
              </c:numCache>
            </c:numRef>
          </c:val>
        </c:ser>
        <c:ser>
          <c:idx val="6"/>
          <c:order val="14"/>
          <c:tx>
            <c:strRef>
              <c:f>Income!$A$81</c:f>
              <c:strCache>
                <c:ptCount val="1"/>
                <c:pt idx="0">
                  <c:v>Self - employment</c:v>
                </c:pt>
              </c:strCache>
            </c:strRef>
          </c:tx>
          <c:spPr>
            <a:solidFill>
              <a:srgbClr val="D3BBD8"/>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(Income!$B$81:$D$81,Income!$F$81:$H$81)</c:f>
              <c:numCache>
                <c:formatCode>#,##0</c:formatCode>
                <c:ptCount val="6"/>
                <c:pt idx="0">
                  <c:v>6833.627663292065</c:v>
                </c:pt>
                <c:pt idx="1">
                  <c:v>0.0</c:v>
                </c:pt>
                <c:pt idx="2">
                  <c:v>0.0</c:v>
                </c:pt>
                <c:pt idx="3">
                  <c:v>5097.6</c:v>
                </c:pt>
                <c:pt idx="4">
                  <c:v>0.0</c:v>
                </c:pt>
                <c:pt idx="5">
                  <c:v>0.0</c:v>
                </c:pt>
              </c:numCache>
            </c:numRef>
          </c:val>
        </c:ser>
        <c:ser>
          <c:idx val="3"/>
          <c:order val="15"/>
          <c:tx>
            <c:strRef>
              <c:f>Income!$A$82</c:f>
              <c:strCache>
                <c:ptCount val="1"/>
                <c:pt idx="0">
                  <c:v>Small business/petty trading</c:v>
                </c:pt>
              </c:strCache>
            </c:strRef>
          </c:tx>
          <c:spPr>
            <a:solidFill>
              <a:srgbClr val="CC66FF"/>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(Income!$B$82:$D$82,Income!$F$82:$H$82)</c:f>
              <c:numCache>
                <c:formatCode>#,##0</c:formatCode>
                <c:ptCount val="6"/>
                <c:pt idx="0">
                  <c:v>0.0</c:v>
                </c:pt>
                <c:pt idx="1">
                  <c:v>7289.20284084487</c:v>
                </c:pt>
                <c:pt idx="2">
                  <c:v>41912.916334858</c:v>
                </c:pt>
                <c:pt idx="3">
                  <c:v>0.0</c:v>
                </c:pt>
                <c:pt idx="4">
                  <c:v>5664.000000000001</c:v>
                </c:pt>
                <c:pt idx="5">
                  <c:v>32568.0</c:v>
                </c:pt>
              </c:numCache>
            </c:numRef>
          </c:val>
        </c:ser>
        <c:ser>
          <c:idx val="9"/>
          <c:order val="16"/>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(Income!$B$83:$D$83,Income!$F$83:$H$83)</c:f>
              <c:numCache>
                <c:formatCode>#,##0</c:formatCode>
                <c:ptCount val="6"/>
                <c:pt idx="0">
                  <c:v>1476.501772124564</c:v>
                </c:pt>
                <c:pt idx="1">
                  <c:v>1476.501772124564</c:v>
                </c:pt>
                <c:pt idx="2">
                  <c:v>0.0</c:v>
                </c:pt>
                <c:pt idx="3">
                  <c:v>1604.276117780685</c:v>
                </c:pt>
                <c:pt idx="4">
                  <c:v>1604.276117780685</c:v>
                </c:pt>
                <c:pt idx="5">
                  <c:v>0.0</c:v>
                </c:pt>
              </c:numCache>
            </c:numRef>
          </c:val>
        </c:ser>
        <c:ser>
          <c:idx val="17"/>
          <c:order val="17"/>
          <c:tx>
            <c:strRef>
              <c:f>Income!$A$84</c:f>
              <c:strCache>
                <c:ptCount val="1"/>
                <c:pt idx="0">
                  <c:v>Food transfer - gifts</c:v>
                </c:pt>
              </c:strCache>
            </c:strRef>
          </c:tx>
          <c:spPr>
            <a:solidFill>
              <a:srgbClr val="B9CDE5"/>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(Income!$B$84:$D$84,Income!$F$84:$H$84)</c:f>
              <c:numCache>
                <c:formatCode>#,##0</c:formatCode>
                <c:ptCount val="6"/>
                <c:pt idx="0">
                  <c:v>0.0</c:v>
                </c:pt>
                <c:pt idx="1">
                  <c:v>0.0</c:v>
                </c:pt>
                <c:pt idx="2">
                  <c:v>0.0</c:v>
                </c:pt>
                <c:pt idx="3">
                  <c:v>0.0</c:v>
                </c:pt>
                <c:pt idx="4">
                  <c:v>0.0</c:v>
                </c:pt>
                <c:pt idx="5">
                  <c:v>0.0</c:v>
                </c:pt>
              </c:numCache>
            </c:numRef>
          </c:val>
        </c:ser>
        <c:ser>
          <c:idx val="10"/>
          <c:order val="18"/>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(Income!$B$85:$D$85,Income!$F$85:$H$85)</c:f>
              <c:numCache>
                <c:formatCode>#,##0</c:formatCode>
                <c:ptCount val="6"/>
                <c:pt idx="0">
                  <c:v>8200.353195950465</c:v>
                </c:pt>
                <c:pt idx="1">
                  <c:v>8200.353195950465</c:v>
                </c:pt>
                <c:pt idx="2">
                  <c:v>0.0</c:v>
                </c:pt>
                <c:pt idx="3">
                  <c:v>6372.0</c:v>
                </c:pt>
                <c:pt idx="4">
                  <c:v>6372.0</c:v>
                </c:pt>
                <c:pt idx="5">
                  <c:v>0.0</c:v>
                </c:pt>
              </c:numCache>
            </c:numRef>
          </c:val>
        </c:ser>
        <c:ser>
          <c:idx val="11"/>
          <c:order val="19"/>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(Income!$B$86:$D$86,Income!$F$86:$H$86)</c:f>
              <c:numCache>
                <c:formatCode>#,##0</c:formatCode>
                <c:ptCount val="6"/>
                <c:pt idx="0">
                  <c:v>0.0</c:v>
                </c:pt>
                <c:pt idx="1">
                  <c:v>0.0</c:v>
                </c:pt>
                <c:pt idx="2">
                  <c:v>0.0</c:v>
                </c:pt>
                <c:pt idx="3">
                  <c:v>0.0</c:v>
                </c:pt>
                <c:pt idx="4">
                  <c:v>0.0</c:v>
                </c:pt>
                <c:pt idx="5">
                  <c:v>0.0</c:v>
                </c:pt>
              </c:numCache>
            </c:numRef>
          </c:val>
        </c:ser>
        <c:ser>
          <c:idx val="14"/>
          <c:order val="20"/>
          <c:tx>
            <c:strRef>
              <c:f>Income!$A$87</c:f>
              <c:strCache>
                <c:ptCount val="1"/>
                <c:pt idx="0">
                  <c:v>Other</c:v>
                </c:pt>
              </c:strCache>
            </c:strRef>
          </c:tx>
          <c:spPr>
            <a:solidFill>
              <a:schemeClr val="bg2">
                <a:lumMod val="50000"/>
              </a:schemeClr>
            </a:solidFill>
            <a:ln w="3175" cmpd="sng">
              <a:solidFill>
                <a:schemeClr val="tx1"/>
              </a:solidFill>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(Income!$B$87:$D$87,Income!$F$87:$H$87)</c:f>
              <c:numCache>
                <c:formatCode>#,##0</c:formatCode>
                <c:ptCount val="6"/>
                <c:pt idx="0">
                  <c:v>0.0</c:v>
                </c:pt>
                <c:pt idx="1">
                  <c:v>0.0</c:v>
                </c:pt>
                <c:pt idx="2">
                  <c:v>0.0</c:v>
                </c:pt>
                <c:pt idx="3">
                  <c:v>0.0</c:v>
                </c:pt>
                <c:pt idx="4">
                  <c:v>0.0</c:v>
                </c:pt>
                <c:pt idx="5">
                  <c:v>0.0</c:v>
                </c:pt>
              </c:numCache>
            </c:numRef>
          </c:val>
        </c:ser>
        <c:dLbls>
          <c:showLegendKey val="0"/>
          <c:showVal val="0"/>
          <c:showCatName val="0"/>
          <c:showSerName val="0"/>
          <c:showPercent val="0"/>
          <c:showBubbleSize val="0"/>
        </c:dLbls>
        <c:gapWidth val="150"/>
        <c:overlap val="100"/>
        <c:axId val="-2095829016"/>
        <c:axId val="-2095826760"/>
      </c:barChart>
      <c:lineChart>
        <c:grouping val="standard"/>
        <c:varyColors val="0"/>
        <c:ser>
          <c:idx val="13"/>
          <c:order val="0"/>
          <c:tx>
            <c:strRef>
              <c:f>Income!$A$89</c:f>
              <c:strCache>
                <c:ptCount val="1"/>
                <c:pt idx="0">
                  <c:v>Food Poverty line</c:v>
                </c:pt>
              </c:strCache>
            </c:strRef>
          </c:tx>
          <c:spPr>
            <a:ln w="12700">
              <a:solidFill>
                <a:srgbClr val="DD0806"/>
              </a:solidFill>
              <a:prstDash val="solid"/>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(Income!$B$89:$D$89,Income!$F$89:$H$89)</c:f>
              <c:numCache>
                <c:formatCode>#,##0</c:formatCode>
                <c:ptCount val="6"/>
                <c:pt idx="0">
                  <c:v>27031.5769335823</c:v>
                </c:pt>
                <c:pt idx="1">
                  <c:v>27031.5769335823</c:v>
                </c:pt>
                <c:pt idx="2">
                  <c:v>27031.5769335823</c:v>
                </c:pt>
                <c:pt idx="3">
                  <c:v>27031.5769335823</c:v>
                </c:pt>
                <c:pt idx="4">
                  <c:v>27031.5769335823</c:v>
                </c:pt>
                <c:pt idx="5">
                  <c:v>27031.5769335823</c:v>
                </c:pt>
              </c:numCache>
            </c:numRef>
          </c:val>
          <c:smooth val="0"/>
        </c:ser>
        <c:ser>
          <c:idx val="15"/>
          <c:order val="1"/>
          <c:tx>
            <c:strRef>
              <c:f>Income!$A$93</c:f>
              <c:strCache>
                <c:ptCount val="1"/>
                <c:pt idx="0">
                  <c:v>Food Poverty line</c:v>
                </c:pt>
              </c:strCache>
            </c:strRef>
          </c:tx>
          <c:spPr>
            <a:ln w="12700">
              <a:solidFill>
                <a:srgbClr val="DD0806"/>
              </a:solidFill>
              <a:prstDash val="solid"/>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(Income!$B$93:$D$93,Income!$F$93:$H$93)</c:f>
              <c:numCache>
                <c:formatCode>General</c:formatCode>
                <c:ptCount val="6"/>
                <c:pt idx="3" formatCode="#,##0">
                  <c:v>27031.5769335823</c:v>
                </c:pt>
                <c:pt idx="4" formatCode="#,##0">
                  <c:v>27031.5769335823</c:v>
                </c:pt>
                <c:pt idx="5" formatCode="#,##0">
                  <c:v>27031.5769335823</c:v>
                </c:pt>
              </c:numCache>
            </c:numRef>
          </c:val>
          <c:smooth val="0"/>
        </c:ser>
        <c:ser>
          <c:idx val="18"/>
          <c:order val="3"/>
          <c:tx>
            <c:strRef>
              <c:f>Income!$A$90</c:f>
              <c:strCache>
                <c:ptCount val="1"/>
                <c:pt idx="0">
                  <c:v>Lower Bound Poverty line</c:v>
                </c:pt>
              </c:strCache>
            </c:strRef>
          </c:tx>
          <c:spPr>
            <a:ln w="12700" cmpd="sng">
              <a:solidFill>
                <a:srgbClr val="FF0000"/>
              </a:solidFill>
              <a:prstDash val="dash"/>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(Income!$B$90:$D$90,Income!$F$90:$H$90)</c:f>
              <c:numCache>
                <c:formatCode>#,##0</c:formatCode>
                <c:ptCount val="6"/>
                <c:pt idx="0">
                  <c:v>36222.99026691559</c:v>
                </c:pt>
                <c:pt idx="1">
                  <c:v>36222.99026691559</c:v>
                </c:pt>
                <c:pt idx="2">
                  <c:v>36222.99026691559</c:v>
                </c:pt>
                <c:pt idx="3">
                  <c:v>36222.99026691559</c:v>
                </c:pt>
                <c:pt idx="4">
                  <c:v>36222.99026691559</c:v>
                </c:pt>
                <c:pt idx="5">
                  <c:v>36222.99026691559</c:v>
                </c:pt>
              </c:numCache>
            </c:numRef>
          </c:val>
          <c:smooth val="0"/>
        </c:ser>
        <c:ser>
          <c:idx val="19"/>
          <c:order val="4"/>
          <c:tx>
            <c:strRef>
              <c:f>Income!$A$94</c:f>
              <c:strCache>
                <c:ptCount val="1"/>
                <c:pt idx="0">
                  <c:v>Lower Bound Poverty line</c:v>
                </c:pt>
              </c:strCache>
            </c:strRef>
          </c:tx>
          <c:spPr>
            <a:ln w="12700" cmpd="sng">
              <a:solidFill>
                <a:srgbClr val="FF0000"/>
              </a:solidFill>
              <a:prstDash val="dash"/>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(Income!$B$94:$D$94,Income!$F$94:$H$94)</c:f>
              <c:numCache>
                <c:formatCode>General</c:formatCode>
                <c:ptCount val="6"/>
                <c:pt idx="3" formatCode="#,##0">
                  <c:v>36222.99026691559</c:v>
                </c:pt>
                <c:pt idx="4" formatCode="#,##0">
                  <c:v>36222.99026691559</c:v>
                </c:pt>
                <c:pt idx="5" formatCode="#,##0">
                  <c:v>36222.99026691559</c:v>
                </c:pt>
              </c:numCache>
            </c:numRef>
          </c:val>
          <c:smooth val="0"/>
        </c:ser>
        <c:ser>
          <c:idx val="20"/>
          <c:order val="5"/>
          <c:tx>
            <c:strRef>
              <c:f>Income!$A$91</c:f>
              <c:strCache>
                <c:ptCount val="1"/>
                <c:pt idx="0">
                  <c:v>Upper Bound Poverty line</c:v>
                </c:pt>
              </c:strCache>
            </c:strRef>
          </c:tx>
          <c:spPr>
            <a:ln w="12700" cmpd="sng">
              <a:solidFill>
                <a:srgbClr val="723F95"/>
              </a:solidFill>
              <a:prstDash val="lgDash"/>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Income!$B$91:$D$91</c:f>
              <c:numCache>
                <c:formatCode>#,##0</c:formatCode>
                <c:ptCount val="3"/>
                <c:pt idx="0">
                  <c:v>52591.95026691564</c:v>
                </c:pt>
                <c:pt idx="1">
                  <c:v>52591.95026691564</c:v>
                </c:pt>
                <c:pt idx="2">
                  <c:v>52591.95026691564</c:v>
                </c:pt>
              </c:numCache>
            </c:numRef>
          </c:val>
          <c:smooth val="0"/>
        </c:ser>
        <c:ser>
          <c:idx val="21"/>
          <c:order val="6"/>
          <c:tx>
            <c:strRef>
              <c:f>Income!$A$95</c:f>
              <c:strCache>
                <c:ptCount val="1"/>
                <c:pt idx="0">
                  <c:v>Upper Bound Poverty line</c:v>
                </c:pt>
              </c:strCache>
            </c:strRef>
          </c:tx>
          <c:spPr>
            <a:ln w="12700" cmpd="sng">
              <a:solidFill>
                <a:srgbClr val="723F95"/>
              </a:solidFill>
              <a:prstDash val="lgDash"/>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(Income!$B$95:$D$95,Income!$F$95:$H$95)</c:f>
              <c:numCache>
                <c:formatCode>General</c:formatCode>
                <c:ptCount val="6"/>
                <c:pt idx="3" formatCode="#,##0">
                  <c:v>52591.95026691564</c:v>
                </c:pt>
                <c:pt idx="4" formatCode="#,##0">
                  <c:v>52591.95026691564</c:v>
                </c:pt>
                <c:pt idx="5" formatCode="#,##0">
                  <c:v>52591.95026691564</c:v>
                </c:pt>
              </c:numCache>
            </c:numRef>
          </c:val>
          <c:smooth val="0"/>
        </c:ser>
        <c:dLbls>
          <c:showLegendKey val="0"/>
          <c:showVal val="0"/>
          <c:showCatName val="0"/>
          <c:showSerName val="0"/>
          <c:showPercent val="0"/>
          <c:showBubbleSize val="0"/>
        </c:dLbls>
        <c:marker val="1"/>
        <c:smooth val="0"/>
        <c:axId val="-2095829016"/>
        <c:axId val="-2095826760"/>
      </c:lineChart>
      <c:catAx>
        <c:axId val="-2095829016"/>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95826760"/>
        <c:crosses val="autoZero"/>
        <c:auto val="1"/>
        <c:lblAlgn val="ctr"/>
        <c:lblOffset val="100"/>
        <c:tickLblSkip val="1"/>
        <c:tickMarkSkip val="1"/>
        <c:noMultiLvlLbl val="0"/>
      </c:catAx>
      <c:valAx>
        <c:axId val="-2095826760"/>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95829016"/>
        <c:crosses val="autoZero"/>
        <c:crossBetween val="between"/>
      </c:valAx>
      <c:spPr>
        <a:solidFill>
          <a:srgbClr val="FFFFFF"/>
        </a:solidFill>
        <a:ln w="3175">
          <a:solidFill>
            <a:srgbClr val="000000"/>
          </a:solidFill>
          <a:prstDash val="solid"/>
        </a:ln>
      </c:spPr>
    </c:plotArea>
    <c:legend>
      <c:legendPos val="b"/>
      <c:legendEntry>
        <c:idx val="16"/>
        <c:delete val="1"/>
      </c:legendEntry>
      <c:legendEntry>
        <c:idx val="18"/>
        <c:delete val="1"/>
      </c:legendEntry>
      <c:legendEntry>
        <c:idx val="20"/>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a:latin typeface="Helvetica Light"/>
                <a:cs typeface="Helvetica Light"/>
              </a:rPr>
              <a:t>ZA FW - Drought Area</a:t>
            </a:r>
          </a:p>
        </c:rich>
      </c:tx>
      <c:layout>
        <c:manualLayout>
          <c:xMode val="edge"/>
          <c:yMode val="edge"/>
          <c:x val="0.382348197407966"/>
          <c:y val="0.0274263278065851"/>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
          <c:order val="2"/>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(Income!$B$72:$D$72,Income!$F$72:$H$72)</c:f>
              <c:numCache>
                <c:formatCode>#,##0</c:formatCode>
                <c:ptCount val="6"/>
                <c:pt idx="0">
                  <c:v>0.0</c:v>
                </c:pt>
                <c:pt idx="1">
                  <c:v>0.0</c:v>
                </c:pt>
                <c:pt idx="2">
                  <c:v>0.0</c:v>
                </c:pt>
                <c:pt idx="3">
                  <c:v>0.0</c:v>
                </c:pt>
                <c:pt idx="4">
                  <c:v>0.0</c:v>
                </c:pt>
                <c:pt idx="5">
                  <c:v>0.0</c:v>
                </c:pt>
              </c:numCache>
            </c:numRef>
          </c:val>
        </c:ser>
        <c:ser>
          <c:idx val="2"/>
          <c:order val="7"/>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(Income!$B$73:$D$73,Income!$F$73:$H$73)</c:f>
              <c:numCache>
                <c:formatCode>#,##0</c:formatCode>
                <c:ptCount val="6"/>
                <c:pt idx="0">
                  <c:v>0.0</c:v>
                </c:pt>
                <c:pt idx="1">
                  <c:v>0.0</c:v>
                </c:pt>
                <c:pt idx="2">
                  <c:v>0.0</c:v>
                </c:pt>
                <c:pt idx="3">
                  <c:v>0.0</c:v>
                </c:pt>
                <c:pt idx="4">
                  <c:v>0.0</c:v>
                </c:pt>
                <c:pt idx="5">
                  <c:v>0.0</c:v>
                </c:pt>
              </c:numCache>
            </c:numRef>
          </c:val>
        </c:ser>
        <c:ser>
          <c:idx val="5"/>
          <c:order val="8"/>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(Income!$B$74:$D$74,Income!$F$74:$H$74)</c:f>
              <c:numCache>
                <c:formatCode>#,##0</c:formatCode>
                <c:ptCount val="6"/>
                <c:pt idx="0">
                  <c:v>0.0</c:v>
                </c:pt>
                <c:pt idx="1">
                  <c:v>0.0</c:v>
                </c:pt>
                <c:pt idx="2">
                  <c:v>0.0</c:v>
                </c:pt>
                <c:pt idx="3">
                  <c:v>0.0</c:v>
                </c:pt>
                <c:pt idx="4">
                  <c:v>0.0</c:v>
                </c:pt>
                <c:pt idx="5">
                  <c:v>0.0</c:v>
                </c:pt>
              </c:numCache>
            </c:numRef>
          </c:val>
        </c:ser>
        <c:ser>
          <c:idx val="7"/>
          <c:order val="9"/>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(Income!$B$76:$D$76,Income!$F$76:$H$76)</c:f>
              <c:numCache>
                <c:formatCode>#,##0</c:formatCode>
                <c:ptCount val="6"/>
                <c:pt idx="0">
                  <c:v>0.0</c:v>
                </c:pt>
                <c:pt idx="1">
                  <c:v>0.0</c:v>
                </c:pt>
                <c:pt idx="2">
                  <c:v>0.0</c:v>
                </c:pt>
                <c:pt idx="3">
                  <c:v>0.0</c:v>
                </c:pt>
                <c:pt idx="4">
                  <c:v>0.0</c:v>
                </c:pt>
                <c:pt idx="5">
                  <c:v>0.0</c:v>
                </c:pt>
              </c:numCache>
            </c:numRef>
          </c:val>
        </c:ser>
        <c:ser>
          <c:idx val="8"/>
          <c:order val="10"/>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(Income!$B$77:$D$77,Income!$F$77:$H$77)</c:f>
              <c:numCache>
                <c:formatCode>#,##0</c:formatCode>
                <c:ptCount val="6"/>
                <c:pt idx="0">
                  <c:v>0.0</c:v>
                </c:pt>
                <c:pt idx="1">
                  <c:v>0.0</c:v>
                </c:pt>
                <c:pt idx="2">
                  <c:v>0.0</c:v>
                </c:pt>
                <c:pt idx="3">
                  <c:v>0.0</c:v>
                </c:pt>
                <c:pt idx="4">
                  <c:v>0.0</c:v>
                </c:pt>
                <c:pt idx="5">
                  <c:v>0.0</c:v>
                </c:pt>
              </c:numCache>
            </c:numRef>
          </c:val>
        </c:ser>
        <c:ser>
          <c:idx val="12"/>
          <c:order val="11"/>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(Income!$B$78:$D$78,Income!$F$78:$H$78)</c:f>
              <c:numCache>
                <c:formatCode>#,##0</c:formatCode>
                <c:ptCount val="6"/>
                <c:pt idx="0">
                  <c:v>16142.54712462103</c:v>
                </c:pt>
                <c:pt idx="1">
                  <c:v>22019.46691505221</c:v>
                </c:pt>
                <c:pt idx="2">
                  <c:v>0.0</c:v>
                </c:pt>
                <c:pt idx="3">
                  <c:v>5899.65</c:v>
                </c:pt>
                <c:pt idx="4">
                  <c:v>8047.5</c:v>
                </c:pt>
                <c:pt idx="5">
                  <c:v>0.0</c:v>
                </c:pt>
              </c:numCache>
            </c:numRef>
          </c:val>
        </c:ser>
        <c:ser>
          <c:idx val="4"/>
          <c:order val="12"/>
          <c:tx>
            <c:strRef>
              <c:f>Income!$A$79</c:f>
              <c:strCache>
                <c:ptCount val="1"/>
                <c:pt idx="0">
                  <c:v>Labour - formal emp</c:v>
                </c:pt>
              </c:strCache>
            </c:strRef>
          </c:tx>
          <c:spPr>
            <a:solidFill>
              <a:srgbClr val="C0504D"/>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(Income!$B$79:$D$79,Income!$F$79:$H$79)</c:f>
              <c:numCache>
                <c:formatCode>#,##0</c:formatCode>
                <c:ptCount val="6"/>
                <c:pt idx="0">
                  <c:v>6378.052485739261</c:v>
                </c:pt>
                <c:pt idx="1">
                  <c:v>9111.50355105609</c:v>
                </c:pt>
                <c:pt idx="2">
                  <c:v>45557.51775528044</c:v>
                </c:pt>
                <c:pt idx="3">
                  <c:v>2973.599999999999</c:v>
                </c:pt>
                <c:pt idx="4">
                  <c:v>4248.0</c:v>
                </c:pt>
                <c:pt idx="5">
                  <c:v>2124.0</c:v>
                </c:pt>
              </c:numCache>
            </c:numRef>
          </c:val>
        </c:ser>
        <c:ser>
          <c:idx val="0"/>
          <c:order val="13"/>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(Income!$B$80:$D$80,Income!$F$80:$H$80)</c:f>
              <c:numCache>
                <c:formatCode>#,##0</c:formatCode>
                <c:ptCount val="6"/>
                <c:pt idx="0">
                  <c:v>1952.898927776355</c:v>
                </c:pt>
                <c:pt idx="1">
                  <c:v>1952.898927776355</c:v>
                </c:pt>
                <c:pt idx="2">
                  <c:v>0.0</c:v>
                </c:pt>
                <c:pt idx="3">
                  <c:v>1286.0</c:v>
                </c:pt>
                <c:pt idx="4">
                  <c:v>1286.0</c:v>
                </c:pt>
                <c:pt idx="5">
                  <c:v>0.0</c:v>
                </c:pt>
              </c:numCache>
            </c:numRef>
          </c:val>
        </c:ser>
        <c:ser>
          <c:idx val="6"/>
          <c:order val="14"/>
          <c:tx>
            <c:strRef>
              <c:f>Income!$A$81</c:f>
              <c:strCache>
                <c:ptCount val="1"/>
                <c:pt idx="0">
                  <c:v>Self - employment</c:v>
                </c:pt>
              </c:strCache>
            </c:strRef>
          </c:tx>
          <c:spPr>
            <a:solidFill>
              <a:srgbClr val="D3BBD8"/>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(Income!$B$81:$D$81,Income!$F$81:$H$81)</c:f>
              <c:numCache>
                <c:formatCode>#,##0</c:formatCode>
                <c:ptCount val="6"/>
                <c:pt idx="0">
                  <c:v>6833.627663292065</c:v>
                </c:pt>
                <c:pt idx="1">
                  <c:v>0.0</c:v>
                </c:pt>
                <c:pt idx="2">
                  <c:v>0.0</c:v>
                </c:pt>
                <c:pt idx="3">
                  <c:v>5097.6</c:v>
                </c:pt>
                <c:pt idx="4">
                  <c:v>0.0</c:v>
                </c:pt>
                <c:pt idx="5">
                  <c:v>0.0</c:v>
                </c:pt>
              </c:numCache>
            </c:numRef>
          </c:val>
        </c:ser>
        <c:ser>
          <c:idx val="3"/>
          <c:order val="15"/>
          <c:tx>
            <c:strRef>
              <c:f>Income!$A$82</c:f>
              <c:strCache>
                <c:ptCount val="1"/>
                <c:pt idx="0">
                  <c:v>Small business/petty trading</c:v>
                </c:pt>
              </c:strCache>
            </c:strRef>
          </c:tx>
          <c:spPr>
            <a:solidFill>
              <a:srgbClr val="CC66FF"/>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(Income!$B$82:$D$82,Income!$F$82:$H$82)</c:f>
              <c:numCache>
                <c:formatCode>#,##0</c:formatCode>
                <c:ptCount val="6"/>
                <c:pt idx="0">
                  <c:v>0.0</c:v>
                </c:pt>
                <c:pt idx="1">
                  <c:v>7289.20284084487</c:v>
                </c:pt>
                <c:pt idx="2">
                  <c:v>41912.916334858</c:v>
                </c:pt>
                <c:pt idx="3">
                  <c:v>0.0</c:v>
                </c:pt>
                <c:pt idx="4">
                  <c:v>5664.000000000001</c:v>
                </c:pt>
                <c:pt idx="5">
                  <c:v>32568.0</c:v>
                </c:pt>
              </c:numCache>
            </c:numRef>
          </c:val>
        </c:ser>
        <c:ser>
          <c:idx val="9"/>
          <c:order val="16"/>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(Income!$B$83:$D$83,Income!$F$83:$H$83)</c:f>
              <c:numCache>
                <c:formatCode>#,##0</c:formatCode>
                <c:ptCount val="6"/>
                <c:pt idx="0">
                  <c:v>1476.501772124564</c:v>
                </c:pt>
                <c:pt idx="1">
                  <c:v>1476.501772124564</c:v>
                </c:pt>
                <c:pt idx="2">
                  <c:v>0.0</c:v>
                </c:pt>
                <c:pt idx="3">
                  <c:v>1604.276117780685</c:v>
                </c:pt>
                <c:pt idx="4">
                  <c:v>1604.276117780685</c:v>
                </c:pt>
                <c:pt idx="5">
                  <c:v>0.0</c:v>
                </c:pt>
              </c:numCache>
            </c:numRef>
          </c:val>
        </c:ser>
        <c:ser>
          <c:idx val="17"/>
          <c:order val="17"/>
          <c:tx>
            <c:strRef>
              <c:f>Income!$A$84</c:f>
              <c:strCache>
                <c:ptCount val="1"/>
                <c:pt idx="0">
                  <c:v>Food transfer - gifts</c:v>
                </c:pt>
              </c:strCache>
            </c:strRef>
          </c:tx>
          <c:spPr>
            <a:solidFill>
              <a:srgbClr val="B9CDE5"/>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(Income!$B$84:$D$84,Income!$F$84:$H$84)</c:f>
              <c:numCache>
                <c:formatCode>#,##0</c:formatCode>
                <c:ptCount val="6"/>
                <c:pt idx="0">
                  <c:v>0.0</c:v>
                </c:pt>
                <c:pt idx="1">
                  <c:v>0.0</c:v>
                </c:pt>
                <c:pt idx="2">
                  <c:v>0.0</c:v>
                </c:pt>
                <c:pt idx="3">
                  <c:v>0.0</c:v>
                </c:pt>
                <c:pt idx="4">
                  <c:v>0.0</c:v>
                </c:pt>
                <c:pt idx="5">
                  <c:v>0.0</c:v>
                </c:pt>
              </c:numCache>
            </c:numRef>
          </c:val>
        </c:ser>
        <c:ser>
          <c:idx val="10"/>
          <c:order val="18"/>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(Income!$B$85:$D$85,Income!$F$85:$H$85)</c:f>
              <c:numCache>
                <c:formatCode>#,##0</c:formatCode>
                <c:ptCount val="6"/>
                <c:pt idx="0">
                  <c:v>8200.353195950465</c:v>
                </c:pt>
                <c:pt idx="1">
                  <c:v>8200.353195950465</c:v>
                </c:pt>
                <c:pt idx="2">
                  <c:v>0.0</c:v>
                </c:pt>
                <c:pt idx="3">
                  <c:v>0.0</c:v>
                </c:pt>
                <c:pt idx="4">
                  <c:v>0.0</c:v>
                </c:pt>
                <c:pt idx="5">
                  <c:v>0.0</c:v>
                </c:pt>
              </c:numCache>
            </c:numRef>
          </c:val>
        </c:ser>
        <c:ser>
          <c:idx val="11"/>
          <c:order val="19"/>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(Income!$B$86:$D$86,Income!$F$86:$H$86)</c:f>
              <c:numCache>
                <c:formatCode>#,##0</c:formatCode>
                <c:ptCount val="6"/>
                <c:pt idx="0">
                  <c:v>0.0</c:v>
                </c:pt>
                <c:pt idx="1">
                  <c:v>0.0</c:v>
                </c:pt>
                <c:pt idx="2">
                  <c:v>0.0</c:v>
                </c:pt>
                <c:pt idx="3">
                  <c:v>0.0</c:v>
                </c:pt>
                <c:pt idx="4">
                  <c:v>0.0</c:v>
                </c:pt>
                <c:pt idx="5">
                  <c:v>0.0</c:v>
                </c:pt>
              </c:numCache>
            </c:numRef>
          </c:val>
        </c:ser>
        <c:ser>
          <c:idx val="14"/>
          <c:order val="20"/>
          <c:tx>
            <c:strRef>
              <c:f>Income!$A$87</c:f>
              <c:strCache>
                <c:ptCount val="1"/>
                <c:pt idx="0">
                  <c:v>Other</c:v>
                </c:pt>
              </c:strCache>
            </c:strRef>
          </c:tx>
          <c:spPr>
            <a:solidFill>
              <a:schemeClr val="bg2">
                <a:lumMod val="50000"/>
              </a:schemeClr>
            </a:solidFill>
            <a:ln w="3175" cmpd="sng">
              <a:solidFill>
                <a:schemeClr val="tx1"/>
              </a:solidFill>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(Income!$B$87:$D$87,Income!$F$87:$H$87)</c:f>
              <c:numCache>
                <c:formatCode>#,##0</c:formatCode>
                <c:ptCount val="6"/>
                <c:pt idx="0">
                  <c:v>0.0</c:v>
                </c:pt>
                <c:pt idx="1">
                  <c:v>0.0</c:v>
                </c:pt>
                <c:pt idx="2">
                  <c:v>0.0</c:v>
                </c:pt>
                <c:pt idx="3">
                  <c:v>0.0</c:v>
                </c:pt>
                <c:pt idx="4">
                  <c:v>0.0</c:v>
                </c:pt>
                <c:pt idx="5">
                  <c:v>0.0</c:v>
                </c:pt>
              </c:numCache>
            </c:numRef>
          </c:val>
        </c:ser>
        <c:dLbls>
          <c:showLegendKey val="0"/>
          <c:showVal val="0"/>
          <c:showCatName val="0"/>
          <c:showSerName val="0"/>
          <c:showPercent val="0"/>
          <c:showBubbleSize val="0"/>
        </c:dLbls>
        <c:gapWidth val="150"/>
        <c:overlap val="100"/>
        <c:axId val="-2095805080"/>
        <c:axId val="-2095801752"/>
      </c:barChart>
      <c:lineChart>
        <c:grouping val="standard"/>
        <c:varyColors val="0"/>
        <c:ser>
          <c:idx val="13"/>
          <c:order val="0"/>
          <c:tx>
            <c:strRef>
              <c:f>Income!$A$89</c:f>
              <c:strCache>
                <c:ptCount val="1"/>
                <c:pt idx="0">
                  <c:v>Food Poverty line</c:v>
                </c:pt>
              </c:strCache>
            </c:strRef>
          </c:tx>
          <c:spPr>
            <a:ln w="12700">
              <a:solidFill>
                <a:srgbClr val="DD0806"/>
              </a:solidFill>
              <a:prstDash val="solid"/>
            </a:ln>
          </c:spPr>
          <c:marker>
            <c:symbol val="none"/>
          </c:marker>
          <c:cat>
            <c:strRef>
              <c:f>Income!$B$71:$I$71</c:f>
              <c:strCache>
                <c:ptCount val="7"/>
                <c:pt idx="0">
                  <c:v>Baseline: casuals</c:v>
                </c:pt>
                <c:pt idx="1">
                  <c:v>Baseline: temporary</c:v>
                </c:pt>
                <c:pt idx="2">
                  <c:v>Baseline: full-time</c:v>
                </c:pt>
                <c:pt idx="4">
                  <c:v>Current: casuals</c:v>
                </c:pt>
                <c:pt idx="5">
                  <c:v>Current: temporary</c:v>
                </c:pt>
                <c:pt idx="6">
                  <c:v>Current: full-time</c:v>
                </c:pt>
              </c:strCache>
            </c:strRef>
          </c:cat>
          <c:val>
            <c:numRef>
              <c:f>(Income!$B$89:$D$89,Income!$F$89:$H$89)</c:f>
              <c:numCache>
                <c:formatCode>#,##0</c:formatCode>
                <c:ptCount val="6"/>
                <c:pt idx="0">
                  <c:v>27031.5769335823</c:v>
                </c:pt>
                <c:pt idx="1">
                  <c:v>27031.5769335823</c:v>
                </c:pt>
                <c:pt idx="2">
                  <c:v>27031.5769335823</c:v>
                </c:pt>
                <c:pt idx="3">
                  <c:v>27031.5769335823</c:v>
                </c:pt>
                <c:pt idx="4">
                  <c:v>27031.5769335823</c:v>
                </c:pt>
                <c:pt idx="5">
                  <c:v>27031.5769335823</c:v>
                </c:pt>
              </c:numCache>
            </c:numRef>
          </c:val>
          <c:smooth val="0"/>
        </c:ser>
        <c:ser>
          <c:idx val="15"/>
          <c:order val="1"/>
          <c:tx>
            <c:strRef>
              <c:f>Income!$A$93</c:f>
              <c:strCache>
                <c:ptCount val="1"/>
                <c:pt idx="0">
                  <c:v>Food Poverty line</c:v>
                </c:pt>
              </c:strCache>
            </c:strRef>
          </c:tx>
          <c:spPr>
            <a:ln w="12700">
              <a:solidFill>
                <a:srgbClr val="DD0806"/>
              </a:solidFill>
              <a:prstDash val="solid"/>
            </a:ln>
          </c:spPr>
          <c:marker>
            <c:symbol val="none"/>
          </c:marker>
          <c:cat>
            <c:strRef>
              <c:f>Income!$B$71:$I$71</c:f>
              <c:strCache>
                <c:ptCount val="7"/>
                <c:pt idx="0">
                  <c:v>Baseline: casuals</c:v>
                </c:pt>
                <c:pt idx="1">
                  <c:v>Baseline: temporary</c:v>
                </c:pt>
                <c:pt idx="2">
                  <c:v>Baseline: full-time</c:v>
                </c:pt>
                <c:pt idx="4">
                  <c:v>Current: casuals</c:v>
                </c:pt>
                <c:pt idx="5">
                  <c:v>Current: temporary</c:v>
                </c:pt>
                <c:pt idx="6">
                  <c:v>Current: full-time</c:v>
                </c:pt>
              </c:strCache>
            </c:strRef>
          </c:cat>
          <c:val>
            <c:numRef>
              <c:f>(Income!$B$93:$D$93,Income!$F$93:$H$93)</c:f>
              <c:numCache>
                <c:formatCode>General</c:formatCode>
                <c:ptCount val="6"/>
                <c:pt idx="3" formatCode="#,##0">
                  <c:v>27031.5769335823</c:v>
                </c:pt>
                <c:pt idx="4" formatCode="#,##0">
                  <c:v>27031.5769335823</c:v>
                </c:pt>
                <c:pt idx="5" formatCode="#,##0">
                  <c:v>27031.5769335823</c:v>
                </c:pt>
              </c:numCache>
            </c:numRef>
          </c:val>
          <c:smooth val="0"/>
        </c:ser>
        <c:ser>
          <c:idx val="18"/>
          <c:order val="3"/>
          <c:tx>
            <c:strRef>
              <c:f>Income!$A$90</c:f>
              <c:strCache>
                <c:ptCount val="1"/>
                <c:pt idx="0">
                  <c:v>Lower Bound Poverty line</c:v>
                </c:pt>
              </c:strCache>
            </c:strRef>
          </c:tx>
          <c:spPr>
            <a:ln w="12700" cmpd="sng">
              <a:solidFill>
                <a:srgbClr val="FF0000"/>
              </a:solidFill>
              <a:prstDash val="dash"/>
            </a:ln>
          </c:spPr>
          <c:marker>
            <c:symbol val="none"/>
          </c:marker>
          <c:cat>
            <c:strRef>
              <c:f>Income!$B$71:$I$71</c:f>
              <c:strCache>
                <c:ptCount val="7"/>
                <c:pt idx="0">
                  <c:v>Baseline: casuals</c:v>
                </c:pt>
                <c:pt idx="1">
                  <c:v>Baseline: temporary</c:v>
                </c:pt>
                <c:pt idx="2">
                  <c:v>Baseline: full-time</c:v>
                </c:pt>
                <c:pt idx="4">
                  <c:v>Current: casuals</c:v>
                </c:pt>
                <c:pt idx="5">
                  <c:v>Current: temporary</c:v>
                </c:pt>
                <c:pt idx="6">
                  <c:v>Current: full-time</c:v>
                </c:pt>
              </c:strCache>
            </c:strRef>
          </c:cat>
          <c:val>
            <c:numRef>
              <c:f>Income!$B$90:$D$90</c:f>
              <c:numCache>
                <c:formatCode>#,##0</c:formatCode>
                <c:ptCount val="3"/>
                <c:pt idx="0">
                  <c:v>36222.99026691559</c:v>
                </c:pt>
                <c:pt idx="1">
                  <c:v>36222.99026691559</c:v>
                </c:pt>
                <c:pt idx="2">
                  <c:v>36222.99026691559</c:v>
                </c:pt>
              </c:numCache>
            </c:numRef>
          </c:val>
          <c:smooth val="0"/>
        </c:ser>
        <c:ser>
          <c:idx val="19"/>
          <c:order val="4"/>
          <c:tx>
            <c:strRef>
              <c:f>Income!$A$94</c:f>
              <c:strCache>
                <c:ptCount val="1"/>
                <c:pt idx="0">
                  <c:v>Lower Bound Poverty line</c:v>
                </c:pt>
              </c:strCache>
            </c:strRef>
          </c:tx>
          <c:spPr>
            <a:ln w="12700" cmpd="sng">
              <a:solidFill>
                <a:srgbClr val="FF0000"/>
              </a:solidFill>
              <a:prstDash val="dash"/>
            </a:ln>
          </c:spPr>
          <c:marker>
            <c:symbol val="none"/>
          </c:marker>
          <c:cat>
            <c:strRef>
              <c:f>Income!$B$71:$I$71</c:f>
              <c:strCache>
                <c:ptCount val="7"/>
                <c:pt idx="0">
                  <c:v>Baseline: casuals</c:v>
                </c:pt>
                <c:pt idx="1">
                  <c:v>Baseline: temporary</c:v>
                </c:pt>
                <c:pt idx="2">
                  <c:v>Baseline: full-time</c:v>
                </c:pt>
                <c:pt idx="4">
                  <c:v>Current: casuals</c:v>
                </c:pt>
                <c:pt idx="5">
                  <c:v>Current: temporary</c:v>
                </c:pt>
                <c:pt idx="6">
                  <c:v>Current: full-time</c:v>
                </c:pt>
              </c:strCache>
            </c:strRef>
          </c:cat>
          <c:val>
            <c:numRef>
              <c:f>(Income!$B$94:$D$94,Income!$F$94:$H$94)</c:f>
              <c:numCache>
                <c:formatCode>General</c:formatCode>
                <c:ptCount val="6"/>
                <c:pt idx="3" formatCode="#,##0">
                  <c:v>36222.99026691559</c:v>
                </c:pt>
                <c:pt idx="4" formatCode="#,##0">
                  <c:v>36222.99026691559</c:v>
                </c:pt>
                <c:pt idx="5" formatCode="#,##0">
                  <c:v>36222.99026691559</c:v>
                </c:pt>
              </c:numCache>
            </c:numRef>
          </c:val>
          <c:smooth val="0"/>
        </c:ser>
        <c:ser>
          <c:idx val="20"/>
          <c:order val="5"/>
          <c:tx>
            <c:strRef>
              <c:f>Income!$A$91</c:f>
              <c:strCache>
                <c:ptCount val="1"/>
                <c:pt idx="0">
                  <c:v>Upper Bound Poverty line</c:v>
                </c:pt>
              </c:strCache>
            </c:strRef>
          </c:tx>
          <c:spPr>
            <a:ln w="12700" cmpd="sng">
              <a:solidFill>
                <a:srgbClr val="723F95"/>
              </a:solidFill>
              <a:prstDash val="lgDash"/>
            </a:ln>
          </c:spPr>
          <c:marker>
            <c:symbol val="none"/>
          </c:marker>
          <c:cat>
            <c:strRef>
              <c:f>Income!$B$71:$I$71</c:f>
              <c:strCache>
                <c:ptCount val="7"/>
                <c:pt idx="0">
                  <c:v>Baseline: casuals</c:v>
                </c:pt>
                <c:pt idx="1">
                  <c:v>Baseline: temporary</c:v>
                </c:pt>
                <c:pt idx="2">
                  <c:v>Baseline: full-time</c:v>
                </c:pt>
                <c:pt idx="4">
                  <c:v>Current: casuals</c:v>
                </c:pt>
                <c:pt idx="5">
                  <c:v>Current: temporary</c:v>
                </c:pt>
                <c:pt idx="6">
                  <c:v>Current: full-time</c:v>
                </c:pt>
              </c:strCache>
            </c:strRef>
          </c:cat>
          <c:val>
            <c:numRef>
              <c:f>Income!$B$91:$D$91</c:f>
              <c:numCache>
                <c:formatCode>#,##0</c:formatCode>
                <c:ptCount val="3"/>
                <c:pt idx="0">
                  <c:v>52591.95026691564</c:v>
                </c:pt>
                <c:pt idx="1">
                  <c:v>52591.95026691564</c:v>
                </c:pt>
                <c:pt idx="2">
                  <c:v>52591.95026691564</c:v>
                </c:pt>
              </c:numCache>
            </c:numRef>
          </c:val>
          <c:smooth val="0"/>
        </c:ser>
        <c:ser>
          <c:idx val="21"/>
          <c:order val="6"/>
          <c:tx>
            <c:strRef>
              <c:f>Income!$A$95</c:f>
              <c:strCache>
                <c:ptCount val="1"/>
                <c:pt idx="0">
                  <c:v>Upper Bound Poverty line</c:v>
                </c:pt>
              </c:strCache>
            </c:strRef>
          </c:tx>
          <c:spPr>
            <a:ln w="12700" cmpd="sng">
              <a:solidFill>
                <a:srgbClr val="723F95"/>
              </a:solidFill>
              <a:prstDash val="lgDash"/>
            </a:ln>
          </c:spPr>
          <c:marker>
            <c:symbol val="none"/>
          </c:marker>
          <c:cat>
            <c:strRef>
              <c:f>Income!$B$71:$I$71</c:f>
              <c:strCache>
                <c:ptCount val="7"/>
                <c:pt idx="0">
                  <c:v>Baseline: casuals</c:v>
                </c:pt>
                <c:pt idx="1">
                  <c:v>Baseline: temporary</c:v>
                </c:pt>
                <c:pt idx="2">
                  <c:v>Baseline: full-time</c:v>
                </c:pt>
                <c:pt idx="4">
                  <c:v>Current: casuals</c:v>
                </c:pt>
                <c:pt idx="5">
                  <c:v>Current: temporary</c:v>
                </c:pt>
                <c:pt idx="6">
                  <c:v>Current: full-time</c:v>
                </c:pt>
              </c:strCache>
            </c:strRef>
          </c:cat>
          <c:val>
            <c:numRef>
              <c:f>(Income!$B$95:$D$95,Income!$F$95:$H$95)</c:f>
              <c:numCache>
                <c:formatCode>General</c:formatCode>
                <c:ptCount val="6"/>
                <c:pt idx="3" formatCode="#,##0">
                  <c:v>52591.95026691564</c:v>
                </c:pt>
                <c:pt idx="4" formatCode="#,##0">
                  <c:v>52591.95026691564</c:v>
                </c:pt>
                <c:pt idx="5" formatCode="#,##0">
                  <c:v>52591.95026691564</c:v>
                </c:pt>
              </c:numCache>
            </c:numRef>
          </c:val>
          <c:smooth val="0"/>
        </c:ser>
        <c:dLbls>
          <c:showLegendKey val="0"/>
          <c:showVal val="0"/>
          <c:showCatName val="0"/>
          <c:showSerName val="0"/>
          <c:showPercent val="0"/>
          <c:showBubbleSize val="0"/>
        </c:dLbls>
        <c:marker val="1"/>
        <c:smooth val="0"/>
        <c:axId val="-2095805080"/>
        <c:axId val="-2095801752"/>
      </c:lineChart>
      <c:catAx>
        <c:axId val="-2095805080"/>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95801752"/>
        <c:crosses val="autoZero"/>
        <c:auto val="1"/>
        <c:lblAlgn val="ctr"/>
        <c:lblOffset val="100"/>
        <c:tickLblSkip val="1"/>
        <c:tickMarkSkip val="1"/>
        <c:noMultiLvlLbl val="0"/>
      </c:catAx>
      <c:valAx>
        <c:axId val="-2095801752"/>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95805080"/>
        <c:crosses val="autoZero"/>
        <c:crossBetween val="between"/>
      </c:valAx>
      <c:spPr>
        <a:solidFill>
          <a:srgbClr val="FFFFFF"/>
        </a:solidFill>
        <a:ln w="3175">
          <a:solidFill>
            <a:srgbClr val="000000"/>
          </a:solidFill>
          <a:prstDash val="solid"/>
        </a:ln>
      </c:spPr>
    </c:plotArea>
    <c:legend>
      <c:legendPos val="b"/>
      <c:legendEntry>
        <c:idx val="16"/>
        <c:delete val="1"/>
      </c:legendEntry>
      <c:legendEntry>
        <c:idx val="18"/>
        <c:delete val="1"/>
      </c:legendEntry>
      <c:legendEntry>
        <c:idx val="20"/>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dirty="0">
                <a:latin typeface="Helvetica Light"/>
                <a:cs typeface="Helvetica Light"/>
              </a:rPr>
              <a:t>ZA Urban Poor </a:t>
            </a:r>
          </a:p>
        </c:rich>
      </c:tx>
      <c:layout>
        <c:manualLayout>
          <c:xMode val="edge"/>
          <c:yMode val="edge"/>
          <c:x val="0.382348197407966"/>
          <c:y val="0.0274263278065851"/>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
          <c:order val="2"/>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Income!$B$72:$I$72</c:f>
              <c:numCache>
                <c:formatCode>#,##0</c:formatCode>
                <c:ptCount val="8"/>
                <c:pt idx="0">
                  <c:v>0.0</c:v>
                </c:pt>
                <c:pt idx="1">
                  <c:v>0.0</c:v>
                </c:pt>
                <c:pt idx="2">
                  <c:v>0.0</c:v>
                </c:pt>
                <c:pt idx="3">
                  <c:v>0.0</c:v>
                </c:pt>
                <c:pt idx="4">
                  <c:v>0.0</c:v>
                </c:pt>
                <c:pt idx="5">
                  <c:v>0.0</c:v>
                </c:pt>
                <c:pt idx="6">
                  <c:v>0.0</c:v>
                </c:pt>
                <c:pt idx="7">
                  <c:v>0.0</c:v>
                </c:pt>
              </c:numCache>
            </c:numRef>
          </c:val>
        </c:ser>
        <c:ser>
          <c:idx val="2"/>
          <c:order val="7"/>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Income!$B$73:$I$73</c:f>
              <c:numCache>
                <c:formatCode>#,##0</c:formatCode>
                <c:ptCount val="8"/>
                <c:pt idx="0">
                  <c:v>0.0</c:v>
                </c:pt>
                <c:pt idx="1">
                  <c:v>0.0</c:v>
                </c:pt>
                <c:pt idx="2">
                  <c:v>0.0</c:v>
                </c:pt>
                <c:pt idx="3">
                  <c:v>0.0</c:v>
                </c:pt>
                <c:pt idx="4">
                  <c:v>0.0</c:v>
                </c:pt>
                <c:pt idx="5">
                  <c:v>0.0</c:v>
                </c:pt>
                <c:pt idx="6">
                  <c:v>0.0</c:v>
                </c:pt>
                <c:pt idx="7">
                  <c:v>0.0</c:v>
                </c:pt>
              </c:numCache>
            </c:numRef>
          </c:val>
        </c:ser>
        <c:ser>
          <c:idx val="5"/>
          <c:order val="8"/>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Income!$B$74:$I$74</c:f>
              <c:numCache>
                <c:formatCode>#,##0</c:formatCode>
                <c:ptCount val="8"/>
                <c:pt idx="0">
                  <c:v>0.0</c:v>
                </c:pt>
                <c:pt idx="1">
                  <c:v>0.0</c:v>
                </c:pt>
                <c:pt idx="2">
                  <c:v>0.0</c:v>
                </c:pt>
                <c:pt idx="3">
                  <c:v>0.0</c:v>
                </c:pt>
                <c:pt idx="4">
                  <c:v>0.0</c:v>
                </c:pt>
                <c:pt idx="5">
                  <c:v>0.0</c:v>
                </c:pt>
                <c:pt idx="6">
                  <c:v>0.0</c:v>
                </c:pt>
                <c:pt idx="7">
                  <c:v>0.0</c:v>
                </c:pt>
              </c:numCache>
            </c:numRef>
          </c:val>
        </c:ser>
        <c:ser>
          <c:idx val="7"/>
          <c:order val="9"/>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Income!$B$76:$I$76</c:f>
              <c:numCache>
                <c:formatCode>#,##0</c:formatCode>
                <c:ptCount val="8"/>
                <c:pt idx="0">
                  <c:v>0.0</c:v>
                </c:pt>
                <c:pt idx="1">
                  <c:v>0.0</c:v>
                </c:pt>
                <c:pt idx="2">
                  <c:v>0.0</c:v>
                </c:pt>
                <c:pt idx="3">
                  <c:v>0.0</c:v>
                </c:pt>
                <c:pt idx="4">
                  <c:v>0.0</c:v>
                </c:pt>
                <c:pt idx="5">
                  <c:v>0.0</c:v>
                </c:pt>
                <c:pt idx="6">
                  <c:v>0.0</c:v>
                </c:pt>
                <c:pt idx="7">
                  <c:v>0.0</c:v>
                </c:pt>
              </c:numCache>
            </c:numRef>
          </c:val>
        </c:ser>
        <c:ser>
          <c:idx val="8"/>
          <c:order val="10"/>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Income!$B$77:$I$77</c:f>
              <c:numCache>
                <c:formatCode>#,##0</c:formatCode>
                <c:ptCount val="8"/>
                <c:pt idx="0">
                  <c:v>0.0</c:v>
                </c:pt>
                <c:pt idx="1">
                  <c:v>0.0</c:v>
                </c:pt>
                <c:pt idx="2">
                  <c:v>0.0</c:v>
                </c:pt>
                <c:pt idx="3">
                  <c:v>0.0</c:v>
                </c:pt>
                <c:pt idx="4">
                  <c:v>0.0</c:v>
                </c:pt>
                <c:pt idx="5">
                  <c:v>0.0</c:v>
                </c:pt>
                <c:pt idx="6">
                  <c:v>0.0</c:v>
                </c:pt>
                <c:pt idx="7">
                  <c:v>0.0</c:v>
                </c:pt>
              </c:numCache>
            </c:numRef>
          </c:val>
        </c:ser>
        <c:ser>
          <c:idx val="12"/>
          <c:order val="11"/>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Income!$B$78:$I$78</c:f>
              <c:numCache>
                <c:formatCode>#,##0</c:formatCode>
                <c:ptCount val="8"/>
                <c:pt idx="0">
                  <c:v>6044.22691424995</c:v>
                </c:pt>
                <c:pt idx="1">
                  <c:v>14145.29522618495</c:v>
                </c:pt>
                <c:pt idx="2">
                  <c:v>20839.05100286175</c:v>
                </c:pt>
                <c:pt idx="3">
                  <c:v>29770.07286123108</c:v>
                </c:pt>
                <c:pt idx="4">
                  <c:v>4402.8</c:v>
                </c:pt>
                <c:pt idx="5">
                  <c:v>10259.4</c:v>
                </c:pt>
                <c:pt idx="6">
                  <c:v>15120.6</c:v>
                </c:pt>
                <c:pt idx="7">
                  <c:v>21555.6</c:v>
                </c:pt>
              </c:numCache>
            </c:numRef>
          </c:val>
        </c:ser>
        <c:ser>
          <c:idx val="4"/>
          <c:order val="12"/>
          <c:tx>
            <c:strRef>
              <c:f>Income!$A$79</c:f>
              <c:strCache>
                <c:ptCount val="1"/>
                <c:pt idx="0">
                  <c:v>Labour - formal emp</c:v>
                </c:pt>
              </c:strCache>
            </c:strRef>
          </c:tx>
          <c:spPr>
            <a:solidFill>
              <a:srgbClr val="C0504D"/>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Income!$B$79:$I$79</c:f>
              <c:numCache>
                <c:formatCode>#,##0</c:formatCode>
                <c:ptCount val="8"/>
                <c:pt idx="0">
                  <c:v>0.0</c:v>
                </c:pt>
                <c:pt idx="1">
                  <c:v>0.0</c:v>
                </c:pt>
                <c:pt idx="2">
                  <c:v>13531.85130055958</c:v>
                </c:pt>
                <c:pt idx="3">
                  <c:v>34731.75167143626</c:v>
                </c:pt>
                <c:pt idx="4">
                  <c:v>0.0</c:v>
                </c:pt>
                <c:pt idx="5">
                  <c:v>0.0</c:v>
                </c:pt>
                <c:pt idx="6">
                  <c:v>10440.0</c:v>
                </c:pt>
                <c:pt idx="7">
                  <c:v>26796.0</c:v>
                </c:pt>
              </c:numCache>
            </c:numRef>
          </c:val>
        </c:ser>
        <c:ser>
          <c:idx val="0"/>
          <c:order val="13"/>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Income!$B$80:$I$80</c:f>
              <c:numCache>
                <c:formatCode>#,##0</c:formatCode>
                <c:ptCount val="8"/>
                <c:pt idx="0">
                  <c:v>0.0</c:v>
                </c:pt>
                <c:pt idx="1">
                  <c:v>0.0</c:v>
                </c:pt>
                <c:pt idx="2">
                  <c:v>0.0</c:v>
                </c:pt>
                <c:pt idx="3">
                  <c:v>0.0</c:v>
                </c:pt>
                <c:pt idx="4">
                  <c:v>0.0</c:v>
                </c:pt>
                <c:pt idx="5">
                  <c:v>0.0</c:v>
                </c:pt>
                <c:pt idx="6">
                  <c:v>0.0</c:v>
                </c:pt>
                <c:pt idx="7">
                  <c:v>0.0</c:v>
                </c:pt>
              </c:numCache>
            </c:numRef>
          </c:val>
        </c:ser>
        <c:ser>
          <c:idx val="6"/>
          <c:order val="14"/>
          <c:tx>
            <c:strRef>
              <c:f>Income!$A$81</c:f>
              <c:strCache>
                <c:ptCount val="1"/>
                <c:pt idx="0">
                  <c:v>Self - employment</c:v>
                </c:pt>
              </c:strCache>
            </c:strRef>
          </c:tx>
          <c:spPr>
            <a:solidFill>
              <a:srgbClr val="D3BBD8"/>
            </a:solidFill>
            <a:ln w="3175" cmpd="sng">
              <a:solidFill>
                <a:srgbClr val="000000"/>
              </a:solidFill>
              <a:prstDash val="solid"/>
            </a:ln>
          </c:spPr>
          <c:invertIfNegative val="0"/>
          <c:val>
            <c:numRef>
              <c:f>Income!$B$81:$I$81</c:f>
              <c:numCache>
                <c:formatCode>#,##0</c:formatCode>
                <c:ptCount val="8"/>
                <c:pt idx="0">
                  <c:v>3518.281338145492</c:v>
                </c:pt>
                <c:pt idx="1">
                  <c:v>8209.32312233948</c:v>
                </c:pt>
                <c:pt idx="2">
                  <c:v>10554.84401443647</c:v>
                </c:pt>
                <c:pt idx="3">
                  <c:v>14289.63497339092</c:v>
                </c:pt>
                <c:pt idx="4">
                  <c:v>2808.0</c:v>
                </c:pt>
                <c:pt idx="5">
                  <c:v>5665.336174148315</c:v>
                </c:pt>
                <c:pt idx="6">
                  <c:v>7043.631555852746</c:v>
                </c:pt>
                <c:pt idx="7">
                  <c:v>9450.51576766098</c:v>
                </c:pt>
              </c:numCache>
            </c:numRef>
          </c:val>
        </c:ser>
        <c:ser>
          <c:idx val="3"/>
          <c:order val="15"/>
          <c:tx>
            <c:strRef>
              <c:f>Income!$A$82</c:f>
              <c:strCache>
                <c:ptCount val="1"/>
                <c:pt idx="0">
                  <c:v>Small business/petty trading</c:v>
                </c:pt>
              </c:strCache>
            </c:strRef>
          </c:tx>
          <c:spPr>
            <a:solidFill>
              <a:srgbClr val="CC66FF"/>
            </a:solidFill>
            <a:ln w="3175" cmpd="sng">
              <a:solidFill>
                <a:srgbClr val="000000"/>
              </a:solidFill>
              <a:prstDash val="solid"/>
            </a:ln>
          </c:spPr>
          <c:invertIfNegative val="0"/>
          <c:val>
            <c:numRef>
              <c:f>Income!$B$82:$I$82</c:f>
              <c:numCache>
                <c:formatCode>#,##0</c:formatCode>
                <c:ptCount val="8"/>
                <c:pt idx="0">
                  <c:v>0.0</c:v>
                </c:pt>
                <c:pt idx="1">
                  <c:v>4239.980074175336</c:v>
                </c:pt>
                <c:pt idx="2">
                  <c:v>7036.562676290987</c:v>
                </c:pt>
                <c:pt idx="3">
                  <c:v>8931.02185836933</c:v>
                </c:pt>
                <c:pt idx="4">
                  <c:v>0.0</c:v>
                </c:pt>
                <c:pt idx="5">
                  <c:v>3271.199999999999</c:v>
                </c:pt>
                <c:pt idx="6">
                  <c:v>5428.8</c:v>
                </c:pt>
                <c:pt idx="7">
                  <c:v>6890.399999999998</c:v>
                </c:pt>
              </c:numCache>
            </c:numRef>
          </c:val>
        </c:ser>
        <c:ser>
          <c:idx val="9"/>
          <c:order val="16"/>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Income!$B$83:$I$83</c:f>
              <c:numCache>
                <c:formatCode>#,##0</c:formatCode>
                <c:ptCount val="8"/>
                <c:pt idx="0">
                  <c:v>1220.998996116473</c:v>
                </c:pt>
                <c:pt idx="1">
                  <c:v>1220.998996116473</c:v>
                </c:pt>
                <c:pt idx="2">
                  <c:v>1220.998996116472</c:v>
                </c:pt>
                <c:pt idx="3">
                  <c:v>1220.998996116473</c:v>
                </c:pt>
                <c:pt idx="4">
                  <c:v>1339.937506672114</c:v>
                </c:pt>
                <c:pt idx="5">
                  <c:v>1339.937506672114</c:v>
                </c:pt>
                <c:pt idx="6">
                  <c:v>1339.937506672114</c:v>
                </c:pt>
                <c:pt idx="7">
                  <c:v>1339.937506672114</c:v>
                </c:pt>
              </c:numCache>
            </c:numRef>
          </c:val>
        </c:ser>
        <c:ser>
          <c:idx val="17"/>
          <c:order val="17"/>
          <c:tx>
            <c:strRef>
              <c:f>Income!$A$84</c:f>
              <c:strCache>
                <c:ptCount val="1"/>
                <c:pt idx="0">
                  <c:v>Food transfer - gifts</c:v>
                </c:pt>
              </c:strCache>
            </c:strRef>
          </c:tx>
          <c:spPr>
            <a:solidFill>
              <a:srgbClr val="B9CDE5"/>
            </a:solidFill>
            <a:ln w="3175" cmpd="sng">
              <a:solidFill>
                <a:srgbClr val="000000"/>
              </a:solidFill>
              <a:prstDash val="solid"/>
            </a:ln>
          </c:spPr>
          <c:invertIfNegative val="0"/>
          <c:val>
            <c:numRef>
              <c:f>Income!$B$84:$I$84</c:f>
              <c:numCache>
                <c:formatCode>#,##0</c:formatCode>
                <c:ptCount val="8"/>
                <c:pt idx="0">
                  <c:v>0.0</c:v>
                </c:pt>
                <c:pt idx="1">
                  <c:v>0.0</c:v>
                </c:pt>
                <c:pt idx="2">
                  <c:v>0.0</c:v>
                </c:pt>
                <c:pt idx="3">
                  <c:v>0.0</c:v>
                </c:pt>
                <c:pt idx="4">
                  <c:v>0.0</c:v>
                </c:pt>
                <c:pt idx="5">
                  <c:v>0.0</c:v>
                </c:pt>
                <c:pt idx="6">
                  <c:v>0.0</c:v>
                </c:pt>
                <c:pt idx="7">
                  <c:v>0.0</c:v>
                </c:pt>
              </c:numCache>
            </c:numRef>
          </c:val>
        </c:ser>
        <c:ser>
          <c:idx val="10"/>
          <c:order val="18"/>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Income!$B$85:$I$85</c:f>
              <c:numCache>
                <c:formatCode>#,##0</c:formatCode>
                <c:ptCount val="8"/>
                <c:pt idx="0">
                  <c:v>15408.26801423718</c:v>
                </c:pt>
                <c:pt idx="1">
                  <c:v>15408.26801423718</c:v>
                </c:pt>
                <c:pt idx="2">
                  <c:v>4582.786973789511</c:v>
                </c:pt>
                <c:pt idx="3">
                  <c:v>0.0</c:v>
                </c:pt>
                <c:pt idx="4">
                  <c:v>12092.64</c:v>
                </c:pt>
                <c:pt idx="5">
                  <c:v>12092.64</c:v>
                </c:pt>
                <c:pt idx="6">
                  <c:v>3596.64</c:v>
                </c:pt>
                <c:pt idx="7">
                  <c:v>0.0</c:v>
                </c:pt>
              </c:numCache>
            </c:numRef>
          </c:val>
        </c:ser>
        <c:ser>
          <c:idx val="11"/>
          <c:order val="19"/>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Income!$B$86:$I$86</c:f>
              <c:numCache>
                <c:formatCode>#,##0</c:formatCode>
                <c:ptCount val="8"/>
                <c:pt idx="0">
                  <c:v>3825.003300958176</c:v>
                </c:pt>
                <c:pt idx="1">
                  <c:v>2616.157918108186</c:v>
                </c:pt>
                <c:pt idx="2">
                  <c:v>3518.281338145491</c:v>
                </c:pt>
                <c:pt idx="3">
                  <c:v>4510.617100186527</c:v>
                </c:pt>
                <c:pt idx="4">
                  <c:v>2742.0</c:v>
                </c:pt>
                <c:pt idx="5">
                  <c:v>1740.0</c:v>
                </c:pt>
                <c:pt idx="6">
                  <c:v>2340.0</c:v>
                </c:pt>
                <c:pt idx="7">
                  <c:v>3.0</c:v>
                </c:pt>
              </c:numCache>
            </c:numRef>
          </c:val>
        </c:ser>
        <c:ser>
          <c:idx val="14"/>
          <c:order val="20"/>
          <c:tx>
            <c:strRef>
              <c:f>Income!$A$87</c:f>
              <c:strCache>
                <c:ptCount val="1"/>
                <c:pt idx="0">
                  <c:v>Other</c:v>
                </c:pt>
              </c:strCache>
            </c:strRef>
          </c:tx>
          <c:spPr>
            <a:solidFill>
              <a:schemeClr val="bg2">
                <a:lumMod val="50000"/>
              </a:schemeClr>
            </a:solidFill>
            <a:ln w="3175" cmpd="sng">
              <a:solidFill>
                <a:schemeClr val="tx1"/>
              </a:solidFill>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Income!$B$87:$I$87</c:f>
              <c:numCache>
                <c:formatCode>#,##0</c:formatCode>
                <c:ptCount val="8"/>
                <c:pt idx="0">
                  <c:v>0.0</c:v>
                </c:pt>
                <c:pt idx="1">
                  <c:v>0.0</c:v>
                </c:pt>
                <c:pt idx="2">
                  <c:v>0.0</c:v>
                </c:pt>
                <c:pt idx="3">
                  <c:v>0.0</c:v>
                </c:pt>
                <c:pt idx="4">
                  <c:v>0.0</c:v>
                </c:pt>
                <c:pt idx="5">
                  <c:v>0.0</c:v>
                </c:pt>
                <c:pt idx="6">
                  <c:v>0.0</c:v>
                </c:pt>
                <c:pt idx="7">
                  <c:v>0.0</c:v>
                </c:pt>
              </c:numCache>
            </c:numRef>
          </c:val>
        </c:ser>
        <c:dLbls>
          <c:showLegendKey val="0"/>
          <c:showVal val="0"/>
          <c:showCatName val="0"/>
          <c:showSerName val="0"/>
          <c:showPercent val="0"/>
          <c:showBubbleSize val="0"/>
        </c:dLbls>
        <c:gapWidth val="150"/>
        <c:overlap val="100"/>
        <c:axId val="-2092108040"/>
        <c:axId val="-2092104664"/>
      </c:barChart>
      <c:lineChart>
        <c:grouping val="standard"/>
        <c:varyColors val="0"/>
        <c:ser>
          <c:idx val="13"/>
          <c:order val="0"/>
          <c:tx>
            <c:strRef>
              <c:f>Income!$A$89</c:f>
              <c:strCache>
                <c:ptCount val="1"/>
                <c:pt idx="0">
                  <c:v>Food Poverty line</c:v>
                </c:pt>
              </c:strCache>
            </c:strRef>
          </c:tx>
          <c:spPr>
            <a:ln w="12700">
              <a:solidFill>
                <a:srgbClr val="DD0806"/>
              </a:solidFill>
              <a:prstDash val="solid"/>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Income!$B$89:$E$89</c:f>
              <c:numCache>
                <c:formatCode>#,##0</c:formatCode>
                <c:ptCount val="4"/>
                <c:pt idx="0">
                  <c:v>19201.523793976</c:v>
                </c:pt>
                <c:pt idx="1">
                  <c:v>19201.523793976</c:v>
                </c:pt>
                <c:pt idx="2">
                  <c:v>19201.523793976</c:v>
                </c:pt>
                <c:pt idx="3">
                  <c:v>19201.523793976</c:v>
                </c:pt>
              </c:numCache>
            </c:numRef>
          </c:val>
          <c:smooth val="0"/>
        </c:ser>
        <c:ser>
          <c:idx val="15"/>
          <c:order val="1"/>
          <c:tx>
            <c:strRef>
              <c:f>Income!$A$93</c:f>
              <c:strCache>
                <c:ptCount val="1"/>
                <c:pt idx="0">
                  <c:v>Food Poverty line</c:v>
                </c:pt>
              </c:strCache>
            </c:strRef>
          </c:tx>
          <c:spPr>
            <a:ln w="12700">
              <a:solidFill>
                <a:srgbClr val="DD0806"/>
              </a:solidFill>
              <a:prstDash val="solid"/>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Income!$B$93:$I$93</c:f>
              <c:numCache>
                <c:formatCode>General</c:formatCode>
                <c:ptCount val="8"/>
                <c:pt idx="4" formatCode="#,##0">
                  <c:v>19201.523793976</c:v>
                </c:pt>
                <c:pt idx="5" formatCode="#,##0">
                  <c:v>19201.523793976</c:v>
                </c:pt>
                <c:pt idx="6" formatCode="#,##0">
                  <c:v>19201.523793976</c:v>
                </c:pt>
                <c:pt idx="7" formatCode="#,##0">
                  <c:v>19201.523793976</c:v>
                </c:pt>
              </c:numCache>
            </c:numRef>
          </c:val>
          <c:smooth val="0"/>
        </c:ser>
        <c:ser>
          <c:idx val="18"/>
          <c:order val="3"/>
          <c:tx>
            <c:strRef>
              <c:f>Income!$A$90</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Income!$B$90:$E$90</c:f>
              <c:numCache>
                <c:formatCode>#,##0</c:formatCode>
                <c:ptCount val="4"/>
                <c:pt idx="0">
                  <c:v>28392.93712730933</c:v>
                </c:pt>
                <c:pt idx="1">
                  <c:v>28392.93712730933</c:v>
                </c:pt>
                <c:pt idx="2">
                  <c:v>28392.93712730933</c:v>
                </c:pt>
                <c:pt idx="3">
                  <c:v>28392.93712730933</c:v>
                </c:pt>
              </c:numCache>
            </c:numRef>
          </c:val>
          <c:smooth val="0"/>
        </c:ser>
        <c:ser>
          <c:idx val="19"/>
          <c:order val="4"/>
          <c:tx>
            <c:strRef>
              <c:f>Income!$A$94</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Income!$B$94:$I$94</c:f>
              <c:numCache>
                <c:formatCode>General</c:formatCode>
                <c:ptCount val="8"/>
                <c:pt idx="4" formatCode="#,##0">
                  <c:v>28392.93712730933</c:v>
                </c:pt>
                <c:pt idx="5" formatCode="#,##0">
                  <c:v>28392.93712730933</c:v>
                </c:pt>
                <c:pt idx="6" formatCode="#,##0">
                  <c:v>28392.93712730933</c:v>
                </c:pt>
                <c:pt idx="7" formatCode="#,##0">
                  <c:v>28392.93712730933</c:v>
                </c:pt>
              </c:numCache>
            </c:numRef>
          </c:val>
          <c:smooth val="0"/>
        </c:ser>
        <c:ser>
          <c:idx val="20"/>
          <c:order val="5"/>
          <c:tx>
            <c:strRef>
              <c:f>Income!$A$91</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Income!$B$91:$E$91</c:f>
              <c:numCache>
                <c:formatCode>#,##0</c:formatCode>
                <c:ptCount val="4"/>
                <c:pt idx="0">
                  <c:v>44761.89712730933</c:v>
                </c:pt>
                <c:pt idx="1">
                  <c:v>44761.89712730933</c:v>
                </c:pt>
                <c:pt idx="2">
                  <c:v>44761.89712730933</c:v>
                </c:pt>
                <c:pt idx="3">
                  <c:v>44761.89712730933</c:v>
                </c:pt>
              </c:numCache>
            </c:numRef>
          </c:val>
          <c:smooth val="0"/>
        </c:ser>
        <c:ser>
          <c:idx val="21"/>
          <c:order val="6"/>
          <c:tx>
            <c:strRef>
              <c:f>Income!$A$95</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Income!$B$95:$I$95</c:f>
              <c:numCache>
                <c:formatCode>General</c:formatCode>
                <c:ptCount val="8"/>
                <c:pt idx="4" formatCode="#,##0">
                  <c:v>44761.89712730933</c:v>
                </c:pt>
                <c:pt idx="5" formatCode="#,##0">
                  <c:v>44761.89712730933</c:v>
                </c:pt>
                <c:pt idx="6" formatCode="#,##0">
                  <c:v>44761.89712730933</c:v>
                </c:pt>
                <c:pt idx="7" formatCode="#,##0">
                  <c:v>44761.89712730933</c:v>
                </c:pt>
              </c:numCache>
            </c:numRef>
          </c:val>
          <c:smooth val="0"/>
        </c:ser>
        <c:dLbls>
          <c:showLegendKey val="0"/>
          <c:showVal val="0"/>
          <c:showCatName val="0"/>
          <c:showSerName val="0"/>
          <c:showPercent val="0"/>
          <c:showBubbleSize val="0"/>
        </c:dLbls>
        <c:marker val="1"/>
        <c:smooth val="0"/>
        <c:axId val="-2092108040"/>
        <c:axId val="-2092104664"/>
      </c:lineChart>
      <c:catAx>
        <c:axId val="-2092108040"/>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92104664"/>
        <c:crosses val="autoZero"/>
        <c:auto val="1"/>
        <c:lblAlgn val="ctr"/>
        <c:lblOffset val="100"/>
        <c:tickLblSkip val="1"/>
        <c:tickMarkSkip val="1"/>
        <c:noMultiLvlLbl val="0"/>
      </c:catAx>
      <c:valAx>
        <c:axId val="-2092104664"/>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92108040"/>
        <c:crosses val="autoZero"/>
        <c:crossBetween val="between"/>
      </c:valAx>
      <c:spPr>
        <a:solidFill>
          <a:srgbClr val="FFFFFF"/>
        </a:solidFill>
        <a:ln w="3175">
          <a:solidFill>
            <a:srgbClr val="000000"/>
          </a:solidFill>
          <a:prstDash val="solid"/>
        </a:ln>
      </c:spPr>
    </c:plotArea>
    <c:legend>
      <c:legendPos val="b"/>
      <c:legendEntry>
        <c:idx val="16"/>
        <c:delete val="1"/>
      </c:legendEntry>
      <c:legendEntry>
        <c:idx val="18"/>
        <c:delete val="1"/>
      </c:legendEntry>
      <c:legendEntry>
        <c:idx val="20"/>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F7CFC4-08FD-9A44-A13F-A18A850CC1B3}" type="datetimeFigureOut">
              <a:rPr lang="en-US" smtClean="0"/>
              <a:t>16/10/18</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331AFAC-3128-3441-A944-2C44C1ED4215}" type="slidenum">
              <a:rPr lang="en-GB" smtClean="0"/>
              <a:t>‹#›</a:t>
            </a:fld>
            <a:endParaRPr lang="en-GB"/>
          </a:p>
        </p:txBody>
      </p:sp>
    </p:spTree>
    <p:extLst>
      <p:ext uri="{BB962C8B-B14F-4D97-AF65-F5344CB8AC3E}">
        <p14:creationId xmlns:p14="http://schemas.microsoft.com/office/powerpoint/2010/main" val="139994944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written report will highlight many of these assumptions which cannot be covered in this</a:t>
            </a:r>
            <a:r>
              <a:rPr lang="en-GB" baseline="0" dirty="0" smtClean="0"/>
              <a:t> presentation.</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3</a:t>
            </a:fld>
            <a:endParaRPr lang="en-GB"/>
          </a:p>
        </p:txBody>
      </p:sp>
    </p:spTree>
    <p:extLst>
      <p:ext uri="{BB962C8B-B14F-4D97-AF65-F5344CB8AC3E}">
        <p14:creationId xmlns:p14="http://schemas.microsoft.com/office/powerpoint/2010/main" val="24894372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Food Poverty line is survival</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26</a:t>
            </a:fld>
            <a:endParaRPr lang="en-GB"/>
          </a:p>
        </p:txBody>
      </p:sp>
    </p:spTree>
    <p:extLst>
      <p:ext uri="{BB962C8B-B14F-4D97-AF65-F5344CB8AC3E}">
        <p14:creationId xmlns:p14="http://schemas.microsoft.com/office/powerpoint/2010/main" val="3906433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urban poor do</a:t>
            </a:r>
            <a:r>
              <a:rPr lang="en-GB" baseline="0" dirty="0" smtClean="0"/>
              <a:t> not include people living in prosperous suburbs or city apartments.</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27</a:t>
            </a:fld>
            <a:endParaRPr lang="en-GB"/>
          </a:p>
        </p:txBody>
      </p:sp>
    </p:spTree>
    <p:extLst>
      <p:ext uri="{BB962C8B-B14F-4D97-AF65-F5344CB8AC3E}">
        <p14:creationId xmlns:p14="http://schemas.microsoft.com/office/powerpoint/2010/main" val="4161287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Food Poverty line is survival</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28</a:t>
            </a:fld>
            <a:endParaRPr lang="en-GB"/>
          </a:p>
        </p:txBody>
      </p:sp>
    </p:spTree>
    <p:extLst>
      <p:ext uri="{BB962C8B-B14F-4D97-AF65-F5344CB8AC3E}">
        <p14:creationId xmlns:p14="http://schemas.microsoft.com/office/powerpoint/2010/main" val="3906433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darker the orange,</a:t>
            </a:r>
            <a:r>
              <a:rPr lang="en-GB" baseline="0" dirty="0" smtClean="0"/>
              <a:t> the greater the percentage of people in the enumeration small area that will be below the FPL.</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33</a:t>
            </a:fld>
            <a:endParaRPr lang="en-GB"/>
          </a:p>
        </p:txBody>
      </p:sp>
    </p:spTree>
    <p:extLst>
      <p:ext uri="{BB962C8B-B14F-4D97-AF65-F5344CB8AC3E}">
        <p14:creationId xmlns:p14="http://schemas.microsoft.com/office/powerpoint/2010/main" val="38819238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annual food poverty line deficit per person averaged over the </a:t>
            </a:r>
            <a:r>
              <a:rPr lang="en-GB" b="1" i="1" dirty="0" smtClean="0"/>
              <a:t>whole population</a:t>
            </a:r>
            <a:r>
              <a:rPr lang="en-GB" b="1" i="1" baseline="0" dirty="0" smtClean="0"/>
              <a:t> </a:t>
            </a:r>
            <a:r>
              <a:rPr lang="en-GB" baseline="0" dirty="0" smtClean="0"/>
              <a:t>(i.e. </a:t>
            </a:r>
            <a:r>
              <a:rPr lang="en-GB" b="1" i="1" baseline="0" dirty="0" smtClean="0"/>
              <a:t>including</a:t>
            </a:r>
            <a:r>
              <a:rPr lang="en-GB" baseline="0" dirty="0" smtClean="0"/>
              <a:t> people that do not have an FPL deficit)</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34</a:t>
            </a:fld>
            <a:endParaRPr lang="en-GB"/>
          </a:p>
        </p:txBody>
      </p:sp>
    </p:spTree>
    <p:extLst>
      <p:ext uri="{BB962C8B-B14F-4D97-AF65-F5344CB8AC3E}">
        <p14:creationId xmlns:p14="http://schemas.microsoft.com/office/powerpoint/2010/main" val="1889470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a:t>
            </a:r>
            <a:r>
              <a:rPr lang="en-GB" dirty="0" smtClean="0"/>
              <a:t>annual food poverty line deficit per person averaged over the </a:t>
            </a:r>
            <a:r>
              <a:rPr lang="en-GB" b="1" i="1" dirty="0" smtClean="0"/>
              <a:t>affected population only</a:t>
            </a:r>
            <a:r>
              <a:rPr lang="en-GB" b="1" i="1" baseline="0" dirty="0" smtClean="0"/>
              <a:t> </a:t>
            </a:r>
            <a:r>
              <a:rPr lang="en-GB" baseline="0" dirty="0" smtClean="0"/>
              <a:t>(i.e. </a:t>
            </a:r>
            <a:r>
              <a:rPr lang="en-GB" b="1" i="1" baseline="0" dirty="0" smtClean="0"/>
              <a:t>excluding</a:t>
            </a:r>
            <a:r>
              <a:rPr lang="en-GB" baseline="0" dirty="0" smtClean="0"/>
              <a:t> people that do not have an FPL deficit)</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35</a:t>
            </a:fld>
            <a:endParaRPr lang="en-GB"/>
          </a:p>
        </p:txBody>
      </p:sp>
    </p:spTree>
    <p:extLst>
      <p:ext uri="{BB962C8B-B14F-4D97-AF65-F5344CB8AC3E}">
        <p14:creationId xmlns:p14="http://schemas.microsoft.com/office/powerpoint/2010/main" val="3205040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Standardized Precipitation Index (SPI - McKee </a:t>
            </a:r>
            <a:r>
              <a:rPr lang="en-US" sz="1200" i="1" kern="1200" dirty="0" smtClean="0">
                <a:solidFill>
                  <a:schemeClr val="tx1"/>
                </a:solidFill>
                <a:effectLst/>
                <a:latin typeface="+mn-lt"/>
                <a:ea typeface="+mn-ea"/>
                <a:cs typeface="+mn-cs"/>
              </a:rPr>
              <a:t>et al</a:t>
            </a:r>
            <a:r>
              <a:rPr lang="en-US" sz="1200" kern="1200" dirty="0" smtClean="0">
                <a:solidFill>
                  <a:schemeClr val="tx1"/>
                </a:solidFill>
                <a:effectLst/>
                <a:latin typeface="+mn-lt"/>
                <a:ea typeface="+mn-ea"/>
                <a:cs typeface="+mn-cs"/>
              </a:rPr>
              <a:t>., 1993) was developed to monitor the occurrence of droughts from rainfall data. The index quantifies precipitation deficits on different time scales and therefore also drought severity. It pro- vides an indication of rainfall conditions per quaternary catchment (in this case) based on the historical distribution of rainfall.” – </a:t>
            </a:r>
            <a:r>
              <a:rPr lang="en-US" sz="1200" i="1" kern="1200" dirty="0" smtClean="0">
                <a:solidFill>
                  <a:schemeClr val="tx1"/>
                </a:solidFill>
                <a:effectLst/>
                <a:latin typeface="+mn-lt"/>
                <a:ea typeface="+mn-ea"/>
                <a:cs typeface="+mn-cs"/>
              </a:rPr>
              <a:t>UMLINDI – The Watchman</a:t>
            </a:r>
            <a:r>
              <a:rPr lang="en-US" sz="1200" i="0" kern="1200" dirty="0" smtClean="0">
                <a:solidFill>
                  <a:schemeClr val="tx1"/>
                </a:solidFill>
                <a:effectLst/>
                <a:latin typeface="+mn-lt"/>
                <a:ea typeface="+mn-ea"/>
                <a:cs typeface="+mn-cs"/>
              </a:rPr>
              <a:t>,</a:t>
            </a:r>
            <a:r>
              <a:rPr lang="en-US" sz="1200" i="0" kern="1200" baseline="0" dirty="0" smtClean="0">
                <a:solidFill>
                  <a:schemeClr val="tx1"/>
                </a:solidFill>
                <a:effectLst/>
                <a:latin typeface="+mn-lt"/>
                <a:ea typeface="+mn-ea"/>
                <a:cs typeface="+mn-cs"/>
              </a:rPr>
              <a:t> Issue 2016-1.</a:t>
            </a:r>
            <a:endParaRPr lang="en-US" i="0" dirty="0" smtClean="0">
              <a:effectLst/>
            </a:endParaRPr>
          </a:p>
          <a:p>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13</a:t>
            </a:fld>
            <a:endParaRPr lang="en-GB"/>
          </a:p>
        </p:txBody>
      </p:sp>
    </p:spTree>
    <p:extLst>
      <p:ext uri="{BB962C8B-B14F-4D97-AF65-F5344CB8AC3E}">
        <p14:creationId xmlns:p14="http://schemas.microsoft.com/office/powerpoint/2010/main" val="3439991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a:t>
            </a:r>
            <a:r>
              <a:rPr lang="en-GB" baseline="0" dirty="0" smtClean="0"/>
              <a:t> image showed the development of the season just after the rains got underway in January.</a:t>
            </a:r>
            <a:endParaRPr lang="en-GB" dirty="0" smtClean="0"/>
          </a:p>
          <a:p>
            <a:r>
              <a:rPr lang="en-GB" dirty="0" smtClean="0"/>
              <a:t>The ASI is good</a:t>
            </a:r>
            <a:r>
              <a:rPr lang="en-GB" baseline="0" dirty="0" smtClean="0"/>
              <a:t> for crop farming conditions but lacking for livestock areas.</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14</a:t>
            </a:fld>
            <a:endParaRPr lang="en-GB"/>
          </a:p>
        </p:txBody>
      </p:sp>
    </p:spTree>
    <p:extLst>
      <p:ext uri="{BB962C8B-B14F-4D97-AF65-F5344CB8AC3E}">
        <p14:creationId xmlns:p14="http://schemas.microsoft.com/office/powerpoint/2010/main" val="1939571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a:t>
            </a:r>
            <a:r>
              <a:rPr lang="en-GB" baseline="0" dirty="0" smtClean="0"/>
              <a:t> analyst d</a:t>
            </a:r>
            <a:r>
              <a:rPr lang="en-GB" dirty="0" smtClean="0"/>
              <a:t>ecided to use the</a:t>
            </a:r>
            <a:r>
              <a:rPr lang="en-GB" baseline="0" dirty="0" smtClean="0"/>
              <a:t> image from January, as it shows the condition of the vegetation by the time the rains actually started in January. By then, it was too late for much of the crop farming areas and the impact on the livestock rangelands is visible too. However, some of the impact of the summer rains in January does also come through as well. This image therefore also distinguishes between those areas that received some summer rainfall and those that did not. </a:t>
            </a:r>
          </a:p>
          <a:p>
            <a:r>
              <a:rPr lang="en-GB" baseline="0" dirty="0" smtClean="0"/>
              <a:t>Previous VCI images (e.g. November and December) show a much worse situation.</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15</a:t>
            </a:fld>
            <a:endParaRPr lang="en-GB"/>
          </a:p>
        </p:txBody>
      </p:sp>
    </p:spTree>
    <p:extLst>
      <p:ext uri="{BB962C8B-B14F-4D97-AF65-F5344CB8AC3E}">
        <p14:creationId xmlns:p14="http://schemas.microsoft.com/office/powerpoint/2010/main" val="2533729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‘reddest areas’</a:t>
            </a:r>
            <a:r>
              <a:rPr lang="en-GB" baseline="0" dirty="0" smtClean="0"/>
              <a:t> (VCI &lt; 0.35)  were picked out and digitised (buffered for aggregation). These are presented as the cross-hatched area with the most intensive drought. The Hazard area was then used to determine problem specifications.</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16</a:t>
            </a:fld>
            <a:endParaRPr lang="en-GB"/>
          </a:p>
        </p:txBody>
      </p:sp>
    </p:spTree>
    <p:extLst>
      <p:ext uri="{BB962C8B-B14F-4D97-AF65-F5344CB8AC3E}">
        <p14:creationId xmlns:p14="http://schemas.microsoft.com/office/powerpoint/2010/main" val="2533729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‘reddest areas’</a:t>
            </a:r>
            <a:r>
              <a:rPr lang="en-GB" baseline="0" dirty="0" smtClean="0"/>
              <a:t> (VCI &lt; 0.35)  were picked out and digitised (buffered for aggregation). These are presented as the cross-hatched area with the most intensive drought. The Hazard area was then used to determine problem specifications.</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18</a:t>
            </a:fld>
            <a:endParaRPr lang="en-GB"/>
          </a:p>
        </p:txBody>
      </p:sp>
    </p:spTree>
    <p:extLst>
      <p:ext uri="{BB962C8B-B14F-4D97-AF65-F5344CB8AC3E}">
        <p14:creationId xmlns:p14="http://schemas.microsoft.com/office/powerpoint/2010/main" val="2533729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dotted</a:t>
            </a:r>
            <a:r>
              <a:rPr lang="en-GB" baseline="0" dirty="0" smtClean="0"/>
              <a:t> line at the top show the expected prices for 2016 to 2017.</a:t>
            </a:r>
            <a:endParaRPr lang="en-GB" dirty="0" smtClean="0"/>
          </a:p>
          <a:p>
            <a:r>
              <a:rPr lang="en-GB" dirty="0" smtClean="0"/>
              <a:t>This graph factors in the recent jump in maize prices on the SAFEX (35% over the last year). There is a slight rise in price trends through the year, leading up to the harvest.</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20</a:t>
            </a:fld>
            <a:endParaRPr lang="en-GB"/>
          </a:p>
        </p:txBody>
      </p:sp>
    </p:spTree>
    <p:extLst>
      <p:ext uri="{BB962C8B-B14F-4D97-AF65-F5344CB8AC3E}">
        <p14:creationId xmlns:p14="http://schemas.microsoft.com/office/powerpoint/2010/main" val="1894524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Food Poverty line is survival</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24</a:t>
            </a:fld>
            <a:endParaRPr lang="en-GB"/>
          </a:p>
        </p:txBody>
      </p:sp>
    </p:spTree>
    <p:extLst>
      <p:ext uri="{BB962C8B-B14F-4D97-AF65-F5344CB8AC3E}">
        <p14:creationId xmlns:p14="http://schemas.microsoft.com/office/powerpoint/2010/main" val="3906433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Casual</a:t>
            </a:r>
            <a:r>
              <a:rPr lang="en-GB" baseline="0" dirty="0" smtClean="0"/>
              <a:t> workers fall below the FPL</a:t>
            </a:r>
            <a:r>
              <a:rPr lang="en-GB" dirty="0" smtClean="0"/>
              <a:t> and temporary workers are right on the</a:t>
            </a:r>
            <a:r>
              <a:rPr lang="en-GB" baseline="0" dirty="0" smtClean="0"/>
              <a:t> FPL.</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25</a:t>
            </a:fld>
            <a:endParaRPr lang="en-GB"/>
          </a:p>
        </p:txBody>
      </p:sp>
    </p:spTree>
    <p:extLst>
      <p:ext uri="{BB962C8B-B14F-4D97-AF65-F5344CB8AC3E}">
        <p14:creationId xmlns:p14="http://schemas.microsoft.com/office/powerpoint/2010/main" val="4161287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45500AAE-089A-194D-97E5-569C13CD079F}" type="datetimeFigureOut">
              <a:rPr lang="en-US" smtClean="0"/>
              <a:t>16/10/18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3554816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5500AAE-089A-194D-97E5-569C13CD079F}" type="datetimeFigureOut">
              <a:rPr lang="en-US" smtClean="0"/>
              <a:t>16/10/18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1792164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5500AAE-089A-194D-97E5-569C13CD079F}" type="datetimeFigureOut">
              <a:rPr lang="en-US" smtClean="0"/>
              <a:t>16/10/18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2630702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5500AAE-089A-194D-97E5-569C13CD079F}" type="datetimeFigureOut">
              <a:rPr lang="en-US" smtClean="0"/>
              <a:t>16/10/18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448114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500AAE-089A-194D-97E5-569C13CD079F}" type="datetimeFigureOut">
              <a:rPr lang="en-US" smtClean="0"/>
              <a:t>16/10/18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2624876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45500AAE-089A-194D-97E5-569C13CD079F}" type="datetimeFigureOut">
              <a:rPr lang="en-US" smtClean="0"/>
              <a:t>16/10/18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4588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45500AAE-089A-194D-97E5-569C13CD079F}" type="datetimeFigureOut">
              <a:rPr lang="en-US" smtClean="0"/>
              <a:t>16/10/18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470980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45500AAE-089A-194D-97E5-569C13CD079F}" type="datetimeFigureOut">
              <a:rPr lang="en-US" smtClean="0"/>
              <a:t>16/10/18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3003378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500AAE-089A-194D-97E5-569C13CD079F}" type="datetimeFigureOut">
              <a:rPr lang="en-US" smtClean="0"/>
              <a:t>16/10/18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4187365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500AAE-089A-194D-97E5-569C13CD079F}" type="datetimeFigureOut">
              <a:rPr lang="en-US" smtClean="0"/>
              <a:t>16/10/18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3285536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500AAE-089A-194D-97E5-569C13CD079F}" type="datetimeFigureOut">
              <a:rPr lang="en-US" smtClean="0"/>
              <a:t>16/10/18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146198580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500AAE-089A-194D-97E5-569C13CD079F}" type="datetimeFigureOut">
              <a:rPr lang="en-US" smtClean="0"/>
              <a:t>16/10/18</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788F29-0536-5040-8090-5C9C6B10B5A3}" type="slidenum">
              <a:rPr lang="en-GB" smtClean="0"/>
              <a:t>‹#›</a:t>
            </a:fld>
            <a:endParaRPr lang="en-GB"/>
          </a:p>
        </p:txBody>
      </p:sp>
    </p:spTree>
    <p:extLst>
      <p:ext uri="{BB962C8B-B14F-4D97-AF65-F5344CB8AC3E}">
        <p14:creationId xmlns:p14="http://schemas.microsoft.com/office/powerpoint/2010/main" val="39463149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chart" Target="../charts/char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chart" Target="../charts/char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chart" Target="../charts/char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chart" Target="../charts/char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chart" Target="../charts/char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chart" Target="../charts/char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635082"/>
            <a:ext cx="9144000" cy="2965369"/>
          </a:xfrm>
        </p:spPr>
        <p:txBody>
          <a:bodyPr>
            <a:normAutofit/>
          </a:bodyPr>
          <a:lstStyle/>
          <a:p>
            <a:r>
              <a:rPr lang="en-GB" dirty="0" smtClean="0"/>
              <a:t>National Outcome Forecast Analysis</a:t>
            </a:r>
            <a:endParaRPr lang="en-GB" dirty="0"/>
          </a:p>
        </p:txBody>
      </p:sp>
      <p:sp>
        <p:nvSpPr>
          <p:cNvPr id="3" name="Subtitle 2"/>
          <p:cNvSpPr>
            <a:spLocks noGrp="1"/>
          </p:cNvSpPr>
          <p:nvPr>
            <p:ph type="subTitle" idx="1"/>
          </p:nvPr>
        </p:nvSpPr>
        <p:spPr/>
        <p:txBody>
          <a:bodyPr/>
          <a:lstStyle/>
          <a:p>
            <a:r>
              <a:rPr lang="en-GB" dirty="0" smtClean="0"/>
              <a:t>South Africa</a:t>
            </a:r>
            <a:endParaRPr lang="en-GB" dirty="0"/>
          </a:p>
        </p:txBody>
      </p:sp>
      <p:sp>
        <p:nvSpPr>
          <p:cNvPr id="4" name="TextBox 3"/>
          <p:cNvSpPr txBox="1"/>
          <p:nvPr/>
        </p:nvSpPr>
        <p:spPr>
          <a:xfrm>
            <a:off x="4551053" y="5961965"/>
            <a:ext cx="4295222" cy="369332"/>
          </a:xfrm>
          <a:prstGeom prst="rect">
            <a:avLst/>
          </a:prstGeom>
          <a:noFill/>
        </p:spPr>
        <p:txBody>
          <a:bodyPr wrap="square" rtlCol="0">
            <a:spAutoFit/>
          </a:bodyPr>
          <a:lstStyle/>
          <a:p>
            <a:pPr algn="r"/>
            <a:r>
              <a:rPr lang="en-GB" b="1" i="1" dirty="0" smtClean="0"/>
              <a:t>Analysis prepared by</a:t>
            </a:r>
            <a:r>
              <a:rPr lang="en-GB" dirty="0" smtClean="0"/>
              <a:t> Charles Rethman</a:t>
            </a:r>
            <a:endParaRPr lang="en-GB" dirty="0"/>
          </a:p>
        </p:txBody>
      </p:sp>
    </p:spTree>
    <p:extLst>
      <p:ext uri="{BB962C8B-B14F-4D97-AF65-F5344CB8AC3E}">
        <p14:creationId xmlns:p14="http://schemas.microsoft.com/office/powerpoint/2010/main" val="125273441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Farm workers and Urban Poor</a:t>
            </a:r>
            <a:endParaRPr lang="en-GB" dirty="0"/>
          </a:p>
        </p:txBody>
      </p:sp>
      <p:sp>
        <p:nvSpPr>
          <p:cNvPr id="3" name="Content Placeholder 2"/>
          <p:cNvSpPr>
            <a:spLocks noGrp="1"/>
          </p:cNvSpPr>
          <p:nvPr>
            <p:ph idx="1"/>
          </p:nvPr>
        </p:nvSpPr>
        <p:spPr>
          <a:xfrm>
            <a:off x="457200" y="1600200"/>
            <a:ext cx="8229600" cy="763715"/>
          </a:xfrm>
        </p:spPr>
        <p:txBody>
          <a:bodyPr/>
          <a:lstStyle/>
          <a:p>
            <a:r>
              <a:rPr lang="en-GB" dirty="0" smtClean="0"/>
              <a:t>Example of the Farm Workers</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1392994667"/>
              </p:ext>
            </p:extLst>
          </p:nvPr>
        </p:nvGraphicFramePr>
        <p:xfrm>
          <a:off x="1242473" y="2363915"/>
          <a:ext cx="6235700" cy="4368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0444905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Farm workers and Urban Poor</a:t>
            </a:r>
            <a:endParaRPr lang="en-GB" dirty="0"/>
          </a:p>
        </p:txBody>
      </p:sp>
      <p:sp>
        <p:nvSpPr>
          <p:cNvPr id="3" name="Content Placeholder 2"/>
          <p:cNvSpPr>
            <a:spLocks noGrp="1"/>
          </p:cNvSpPr>
          <p:nvPr>
            <p:ph idx="1"/>
          </p:nvPr>
        </p:nvSpPr>
        <p:spPr>
          <a:xfrm>
            <a:off x="457200" y="1600200"/>
            <a:ext cx="8229600" cy="763715"/>
          </a:xfrm>
        </p:spPr>
        <p:txBody>
          <a:bodyPr/>
          <a:lstStyle/>
          <a:p>
            <a:r>
              <a:rPr lang="en-GB" dirty="0" smtClean="0"/>
              <a:t>Example of the Urban Poor</a:t>
            </a:r>
            <a:endParaRPr lang="en-GB" dirty="0"/>
          </a:p>
        </p:txBody>
      </p:sp>
      <p:graphicFrame>
        <p:nvGraphicFramePr>
          <p:cNvPr id="5" name="Chart 4"/>
          <p:cNvGraphicFramePr>
            <a:graphicFrameLocks/>
          </p:cNvGraphicFramePr>
          <p:nvPr>
            <p:extLst>
              <p:ext uri="{D42A27DB-BD31-4B8C-83A1-F6EECF244321}">
                <p14:modId xmlns:p14="http://schemas.microsoft.com/office/powerpoint/2010/main" val="3964781629"/>
              </p:ext>
            </p:extLst>
          </p:nvPr>
        </p:nvGraphicFramePr>
        <p:xfrm>
          <a:off x="1250950" y="2363915"/>
          <a:ext cx="6235700" cy="4368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5396656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Drought</a:t>
            </a:r>
            <a:endParaRPr lang="en-GB" dirty="0"/>
          </a:p>
        </p:txBody>
      </p:sp>
      <p:sp>
        <p:nvSpPr>
          <p:cNvPr id="3" name="Content Placeholder 2"/>
          <p:cNvSpPr>
            <a:spLocks noGrp="1"/>
          </p:cNvSpPr>
          <p:nvPr>
            <p:ph idx="1"/>
          </p:nvPr>
        </p:nvSpPr>
        <p:spPr/>
        <p:txBody>
          <a:bodyPr/>
          <a:lstStyle/>
          <a:p>
            <a:pPr marL="0" indent="0">
              <a:buNone/>
            </a:pPr>
            <a:r>
              <a:rPr lang="en-GB" dirty="0" smtClean="0"/>
              <a:t>To determine the extent of the impact of the drought, we looked at many sources:</a:t>
            </a:r>
          </a:p>
          <a:p>
            <a:r>
              <a:rPr lang="en-GB" dirty="0" smtClean="0"/>
              <a:t>Standard Precipitation Indices (SPI) from ARC ;</a:t>
            </a:r>
          </a:p>
          <a:p>
            <a:r>
              <a:rPr lang="en-GB" dirty="0" smtClean="0"/>
              <a:t>Normalised Differential Vegetation Indices;</a:t>
            </a:r>
          </a:p>
          <a:p>
            <a:r>
              <a:rPr lang="en-GB" dirty="0" smtClean="0"/>
              <a:t>Vegetation Condition Index (VCI)</a:t>
            </a:r>
          </a:p>
          <a:p>
            <a:endParaRPr lang="en-GB" dirty="0"/>
          </a:p>
        </p:txBody>
      </p:sp>
    </p:spTree>
    <p:extLst>
      <p:ext uri="{BB962C8B-B14F-4D97-AF65-F5344CB8AC3E}">
        <p14:creationId xmlns:p14="http://schemas.microsoft.com/office/powerpoint/2010/main" val="415324298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SPI</a:t>
            </a:r>
            <a:endParaRPr lang="en-GB" dirty="0"/>
          </a:p>
        </p:txBody>
      </p:sp>
      <p:pic>
        <p:nvPicPr>
          <p:cNvPr id="4" name="Picture 3"/>
          <p:cNvPicPr>
            <a:picLocks noChangeAspect="1"/>
          </p:cNvPicPr>
          <p:nvPr/>
        </p:nvPicPr>
        <p:blipFill rotWithShape="1">
          <a:blip r:embed="rId3"/>
          <a:srcRect t="723"/>
          <a:stretch/>
        </p:blipFill>
        <p:spPr>
          <a:xfrm>
            <a:off x="969376" y="1663700"/>
            <a:ext cx="7196747" cy="5037528"/>
          </a:xfrm>
          <a:prstGeom prst="rect">
            <a:avLst/>
          </a:prstGeom>
        </p:spPr>
      </p:pic>
    </p:spTree>
    <p:extLst>
      <p:ext uri="{BB962C8B-B14F-4D97-AF65-F5344CB8AC3E}">
        <p14:creationId xmlns:p14="http://schemas.microsoft.com/office/powerpoint/2010/main" val="125064021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Agricultural Stress Index</a:t>
            </a:r>
            <a:endParaRPr lang="en-GB" dirty="0"/>
          </a:p>
        </p:txBody>
      </p:sp>
      <p:pic>
        <p:nvPicPr>
          <p:cNvPr id="4" name="Content Placeholder 3" descr="hazard_asi_lo-res.png"/>
          <p:cNvPicPr>
            <a:picLocks noGrp="1" noChangeAspect="1"/>
          </p:cNvPicPr>
          <p:nvPr>
            <p:ph idx="1"/>
          </p:nvPr>
        </p:nvPicPr>
        <p:blipFill>
          <a:blip r:embed="rId3">
            <a:extLst>
              <a:ext uri="{28A0092B-C50C-407E-A947-70E740481C1C}">
                <a14:useLocalDpi xmlns:a14="http://schemas.microsoft.com/office/drawing/2010/main" val="0"/>
              </a:ext>
            </a:extLst>
          </a:blip>
          <a:srcRect l="-5624" r="-5624"/>
          <a:stretch>
            <a:fillRect/>
          </a:stretch>
        </p:blipFill>
        <p:spPr>
          <a:xfrm>
            <a:off x="457200" y="1600200"/>
            <a:ext cx="8229600" cy="5114257"/>
          </a:xfrm>
        </p:spPr>
      </p:pic>
    </p:spTree>
    <p:extLst>
      <p:ext uri="{BB962C8B-B14F-4D97-AF65-F5344CB8AC3E}">
        <p14:creationId xmlns:p14="http://schemas.microsoft.com/office/powerpoint/2010/main" val="187906526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Vegetation Condition Index</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3233" y="1600200"/>
            <a:ext cx="7397534" cy="5114257"/>
          </a:xfrm>
        </p:spPr>
      </p:pic>
    </p:spTree>
    <p:extLst>
      <p:ext uri="{BB962C8B-B14F-4D97-AF65-F5344CB8AC3E}">
        <p14:creationId xmlns:p14="http://schemas.microsoft.com/office/powerpoint/2010/main" val="242033642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Vegetation Condition Index &amp; Drought Hazard Area</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3233" y="1600200"/>
            <a:ext cx="7397534" cy="5114256"/>
          </a:xfrm>
        </p:spPr>
      </p:pic>
    </p:spTree>
    <p:extLst>
      <p:ext uri="{BB962C8B-B14F-4D97-AF65-F5344CB8AC3E}">
        <p14:creationId xmlns:p14="http://schemas.microsoft.com/office/powerpoint/2010/main" val="29088572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Problem Specifications</a:t>
            </a:r>
            <a:endParaRPr lang="en-GB" dirty="0"/>
          </a:p>
        </p:txBody>
      </p:sp>
      <p:sp>
        <p:nvSpPr>
          <p:cNvPr id="3" name="Content Placeholder 2"/>
          <p:cNvSpPr>
            <a:spLocks noGrp="1"/>
          </p:cNvSpPr>
          <p:nvPr>
            <p:ph idx="1"/>
          </p:nvPr>
        </p:nvSpPr>
        <p:spPr/>
        <p:txBody>
          <a:bodyPr>
            <a:normAutofit fontScale="92500" lnSpcReduction="10000"/>
          </a:bodyPr>
          <a:lstStyle/>
          <a:p>
            <a:r>
              <a:rPr lang="en-GB" dirty="0" smtClean="0"/>
              <a:t>Crop estimates are provided by the CEC and they available data are detailed for </a:t>
            </a:r>
            <a:r>
              <a:rPr lang="en-GB" dirty="0"/>
              <a:t>c</a:t>
            </a:r>
            <a:r>
              <a:rPr lang="en-GB" dirty="0" smtClean="0"/>
              <a:t>ommercial farming (exclusive access tenure).</a:t>
            </a:r>
          </a:p>
          <a:p>
            <a:r>
              <a:rPr lang="en-GB" dirty="0" smtClean="0"/>
              <a:t>However, detail in non-commercial crop farming areas is lacking.</a:t>
            </a:r>
          </a:p>
          <a:p>
            <a:r>
              <a:rPr lang="en-GB" dirty="0" smtClean="0"/>
              <a:t>To geographically disaggregate of crop data and obtain a problem spec the analyst overlaid the hazard are onto the agricultural regions.</a:t>
            </a:r>
          </a:p>
          <a:p>
            <a:r>
              <a:rPr lang="en-GB" dirty="0" smtClean="0"/>
              <a:t>This help quantify </a:t>
            </a:r>
            <a:r>
              <a:rPr lang="en-GB" dirty="0" err="1" smtClean="0"/>
              <a:t>Prob</a:t>
            </a:r>
            <a:r>
              <a:rPr lang="en-GB" dirty="0" smtClean="0"/>
              <a:t> Specs for basic crop groups, e.g. cereals, legumes, etc.</a:t>
            </a:r>
            <a:endParaRPr lang="en-GB" dirty="0"/>
          </a:p>
        </p:txBody>
      </p:sp>
    </p:spTree>
    <p:extLst>
      <p:ext uri="{BB962C8B-B14F-4D97-AF65-F5344CB8AC3E}">
        <p14:creationId xmlns:p14="http://schemas.microsoft.com/office/powerpoint/2010/main" val="394116511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Hazard Area &amp; Farming Regions</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3233" y="1600200"/>
            <a:ext cx="7397533" cy="5114256"/>
          </a:xfrm>
        </p:spPr>
      </p:pic>
    </p:spTree>
    <p:extLst>
      <p:ext uri="{BB962C8B-B14F-4D97-AF65-F5344CB8AC3E}">
        <p14:creationId xmlns:p14="http://schemas.microsoft.com/office/powerpoint/2010/main" val="17446529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Problem Specs for Grains</a:t>
            </a:r>
            <a:endParaRPr lang="en-GB" dirty="0"/>
          </a:p>
        </p:txBody>
      </p:sp>
      <p:sp>
        <p:nvSpPr>
          <p:cNvPr id="3" name="Rectangle 2"/>
          <p:cNvSpPr/>
          <p:nvPr/>
        </p:nvSpPr>
        <p:spPr>
          <a:xfrm>
            <a:off x="0" y="1635254"/>
            <a:ext cx="9144000" cy="4162678"/>
          </a:xfrm>
          <a:prstGeom prst="rect">
            <a:avLst/>
          </a:prstGeom>
        </p:spPr>
        <p:txBody>
          <a:bodyPr wrap="square">
            <a:spAutoFit/>
          </a:bodyPr>
          <a:lstStyle/>
          <a:p>
            <a:r>
              <a:rPr lang="en-US" sz="1150" dirty="0" smtClean="0">
                <a:latin typeface="Source Code Pro"/>
                <a:cs typeface="Source Code Pro"/>
              </a:rPr>
              <a:t>   province   </a:t>
            </a:r>
            <a:r>
              <a:rPr lang="en-US" sz="1150" dirty="0">
                <a:latin typeface="Source Code Pro"/>
                <a:cs typeface="Source Code Pro"/>
              </a:rPr>
              <a:t>|   </a:t>
            </a:r>
            <a:r>
              <a:rPr lang="en-US" sz="1150" dirty="0" err="1">
                <a:latin typeface="Source Code Pro"/>
                <a:cs typeface="Source Code Pro"/>
              </a:rPr>
              <a:t>ag_type</a:t>
            </a:r>
            <a:r>
              <a:rPr lang="en-US" sz="1150" dirty="0">
                <a:latin typeface="Source Code Pro"/>
                <a:cs typeface="Source Code Pro"/>
              </a:rPr>
              <a:t>   | </a:t>
            </a:r>
            <a:r>
              <a:rPr lang="en-US" sz="1150" dirty="0" err="1">
                <a:latin typeface="Source Code Pro"/>
                <a:cs typeface="Source Code Pro"/>
              </a:rPr>
              <a:t>ha_total</a:t>
            </a:r>
            <a:r>
              <a:rPr lang="en-US" sz="1150" dirty="0">
                <a:latin typeface="Source Code Pro"/>
                <a:cs typeface="Source Code Pro"/>
              </a:rPr>
              <a:t> | </a:t>
            </a:r>
            <a:r>
              <a:rPr lang="en-US" sz="1150" dirty="0" err="1">
                <a:latin typeface="Source Code Pro"/>
                <a:cs typeface="Source Code Pro"/>
              </a:rPr>
              <a:t>pspec_cec</a:t>
            </a:r>
            <a:r>
              <a:rPr lang="en-US" sz="1150" dirty="0">
                <a:latin typeface="Source Code Pro"/>
                <a:cs typeface="Source Code Pro"/>
              </a:rPr>
              <a:t> | hazard  | </a:t>
            </a:r>
            <a:r>
              <a:rPr lang="en-US" sz="1150" dirty="0" err="1">
                <a:latin typeface="Source Code Pro"/>
                <a:cs typeface="Source Code Pro"/>
              </a:rPr>
              <a:t>ha_local</a:t>
            </a:r>
            <a:r>
              <a:rPr lang="en-US" sz="1150" dirty="0">
                <a:latin typeface="Source Code Pro"/>
                <a:cs typeface="Source Code Pro"/>
              </a:rPr>
              <a:t> | </a:t>
            </a:r>
            <a:r>
              <a:rPr lang="en-US" sz="1150" dirty="0" err="1">
                <a:latin typeface="Source Code Pro"/>
                <a:cs typeface="Source Code Pro"/>
              </a:rPr>
              <a:t>pc_ha_affected</a:t>
            </a:r>
            <a:r>
              <a:rPr lang="en-US" sz="1150" dirty="0">
                <a:latin typeface="Source Code Pro"/>
                <a:cs typeface="Source Code Pro"/>
              </a:rPr>
              <a:t> | </a:t>
            </a:r>
            <a:r>
              <a:rPr lang="en-US" sz="1150" dirty="0" err="1">
                <a:latin typeface="Source Code Pro"/>
                <a:cs typeface="Source Code Pro"/>
              </a:rPr>
              <a:t>pspec_local</a:t>
            </a:r>
            <a:endParaRPr lang="en-US" sz="1150" dirty="0">
              <a:latin typeface="Source Code Pro"/>
              <a:cs typeface="Source Code Pro"/>
            </a:endParaRPr>
          </a:p>
          <a:p>
            <a:r>
              <a:rPr lang="en-US" sz="1150" dirty="0" smtClean="0">
                <a:latin typeface="Source Code Pro"/>
                <a:cs typeface="Source Code Pro"/>
              </a:rPr>
              <a:t>-</a:t>
            </a:r>
            <a:r>
              <a:rPr lang="en-US" sz="1150" dirty="0">
                <a:latin typeface="Source Code Pro"/>
                <a:cs typeface="Source Code Pro"/>
              </a:rPr>
              <a:t>----------</a:t>
            </a:r>
            <a:r>
              <a:rPr lang="en-US" sz="1150" dirty="0" smtClean="0">
                <a:latin typeface="Source Code Pro"/>
                <a:cs typeface="Source Code Pro"/>
              </a:rPr>
              <a:t>--</a:t>
            </a:r>
            <a:r>
              <a:rPr lang="en-US" sz="1150" dirty="0">
                <a:latin typeface="Source Code Pro"/>
                <a:cs typeface="Source Code Pro"/>
              </a:rPr>
              <a:t>-+-------------+----------+-----------+---------+----------+----------------+-------------</a:t>
            </a:r>
          </a:p>
          <a:p>
            <a:r>
              <a:rPr lang="en-US" sz="1150" dirty="0" smtClean="0">
                <a:latin typeface="Source Code Pro"/>
                <a:cs typeface="Source Code Pro"/>
              </a:rPr>
              <a:t>All </a:t>
            </a:r>
            <a:r>
              <a:rPr lang="en-US" sz="1150" dirty="0">
                <a:latin typeface="Source Code Pro"/>
                <a:cs typeface="Source Code Pro"/>
              </a:rPr>
              <a:t>provinces | Subsistence | 13198889 | 62%       | drought |  7884053 | 60%            | 30%</a:t>
            </a:r>
          </a:p>
          <a:p>
            <a:r>
              <a:rPr lang="en-US" sz="1150" dirty="0" smtClean="0">
                <a:latin typeface="Source Code Pro"/>
                <a:cs typeface="Source Code Pro"/>
              </a:rPr>
              <a:t>All </a:t>
            </a:r>
            <a:r>
              <a:rPr lang="en-US" sz="1150" dirty="0">
                <a:latin typeface="Source Code Pro"/>
                <a:cs typeface="Source Code Pro"/>
              </a:rPr>
              <a:t>provinces | Subsistence | 13198889 | 62%       | normal  |  5314836 | 40%            | 110%</a:t>
            </a:r>
          </a:p>
          <a:p>
            <a:r>
              <a:rPr lang="en-US" sz="1150" dirty="0" smtClean="0">
                <a:latin typeface="Source Code Pro"/>
                <a:cs typeface="Source Code Pro"/>
              </a:rPr>
              <a:t>Eastern </a:t>
            </a:r>
            <a:r>
              <a:rPr lang="en-US" sz="1150" dirty="0">
                <a:latin typeface="Source Code Pro"/>
                <a:cs typeface="Source Code Pro"/>
              </a:rPr>
              <a:t>Cape  | Grains      |   288584 | 54%       | drought |   139844 | 48%            | 30%</a:t>
            </a:r>
          </a:p>
          <a:p>
            <a:r>
              <a:rPr lang="en-US" sz="1150" dirty="0" smtClean="0">
                <a:latin typeface="Source Code Pro"/>
                <a:cs typeface="Source Code Pro"/>
              </a:rPr>
              <a:t>Eastern </a:t>
            </a:r>
            <a:r>
              <a:rPr lang="en-US" sz="1150" dirty="0">
                <a:latin typeface="Source Code Pro"/>
                <a:cs typeface="Source Code Pro"/>
              </a:rPr>
              <a:t>Cape  | Grains      |   288584 | 54%       | normal  |   148740 | 52%            | 77%</a:t>
            </a:r>
          </a:p>
          <a:p>
            <a:r>
              <a:rPr lang="en-US" sz="1150" dirty="0" smtClean="0">
                <a:latin typeface="Source Code Pro"/>
                <a:cs typeface="Source Code Pro"/>
              </a:rPr>
              <a:t>Free </a:t>
            </a:r>
            <a:r>
              <a:rPr lang="en-US" sz="1150" dirty="0">
                <a:latin typeface="Source Code Pro"/>
                <a:cs typeface="Source Code Pro"/>
              </a:rPr>
              <a:t>State    | Grains      |  7987746 | 42%       | drought |  6804745 | 85%            | 36%</a:t>
            </a:r>
          </a:p>
          <a:p>
            <a:r>
              <a:rPr lang="en-US" sz="1150" dirty="0" smtClean="0">
                <a:latin typeface="Source Code Pro"/>
                <a:cs typeface="Source Code Pro"/>
              </a:rPr>
              <a:t>Free </a:t>
            </a:r>
            <a:r>
              <a:rPr lang="en-US" sz="1150" dirty="0">
                <a:latin typeface="Source Code Pro"/>
                <a:cs typeface="Source Code Pro"/>
              </a:rPr>
              <a:t>State    | Grains      |  7987746 | 42%       | normal  |  1183001 | 15%            | 77%</a:t>
            </a:r>
          </a:p>
          <a:p>
            <a:r>
              <a:rPr lang="en-US" sz="1150" dirty="0" smtClean="0">
                <a:latin typeface="Source Code Pro"/>
                <a:cs typeface="Source Code Pro"/>
              </a:rPr>
              <a:t>Gauteng       </a:t>
            </a:r>
            <a:r>
              <a:rPr lang="en-US" sz="1150" dirty="0">
                <a:latin typeface="Source Code Pro"/>
                <a:cs typeface="Source Code Pro"/>
              </a:rPr>
              <a:t>| Grains      |   271004 | 56%       | drought |   137155 | 51%            | 36%</a:t>
            </a:r>
          </a:p>
          <a:p>
            <a:r>
              <a:rPr lang="en-US" sz="1150" dirty="0" smtClean="0">
                <a:latin typeface="Source Code Pro"/>
                <a:cs typeface="Source Code Pro"/>
              </a:rPr>
              <a:t>Gauteng       </a:t>
            </a:r>
            <a:r>
              <a:rPr lang="en-US" sz="1150" dirty="0">
                <a:latin typeface="Source Code Pro"/>
                <a:cs typeface="Source Code Pro"/>
              </a:rPr>
              <a:t>| Grains      |   271004 | 56%       | normal  |   133849 | 49%            | 77%</a:t>
            </a:r>
          </a:p>
          <a:p>
            <a:r>
              <a:rPr lang="en-US" sz="1150" dirty="0" smtClean="0">
                <a:latin typeface="Source Code Pro"/>
                <a:cs typeface="Source Code Pro"/>
              </a:rPr>
              <a:t>KwaZulu</a:t>
            </a:r>
            <a:r>
              <a:rPr lang="en-US" sz="1150" dirty="0">
                <a:latin typeface="Source Code Pro"/>
                <a:cs typeface="Source Code Pro"/>
              </a:rPr>
              <a:t>-Natal | Grains      |      492 | 75%       | drought |       20 | 4%             | 27%</a:t>
            </a:r>
          </a:p>
          <a:p>
            <a:r>
              <a:rPr lang="en-US" sz="1150" dirty="0" smtClean="0">
                <a:latin typeface="Source Code Pro"/>
                <a:cs typeface="Source Code Pro"/>
              </a:rPr>
              <a:t>KwaZulu</a:t>
            </a:r>
            <a:r>
              <a:rPr lang="en-US" sz="1150" dirty="0">
                <a:latin typeface="Source Code Pro"/>
                <a:cs typeface="Source Code Pro"/>
              </a:rPr>
              <a:t>-Natal | Grains      |      492 | 75%       | normal  |      472 | 96%            | 77%</a:t>
            </a:r>
          </a:p>
          <a:p>
            <a:r>
              <a:rPr lang="en-US" sz="1150" dirty="0" smtClean="0">
                <a:latin typeface="Source Code Pro"/>
                <a:cs typeface="Source Code Pro"/>
              </a:rPr>
              <a:t>Limpopo       </a:t>
            </a:r>
            <a:r>
              <a:rPr lang="en-US" sz="1150" dirty="0">
                <a:latin typeface="Source Code Pro"/>
                <a:cs typeface="Source Code Pro"/>
              </a:rPr>
              <a:t>| Grains      |  1023062 | 113%      | drought |   285091 | 28%            | 43%</a:t>
            </a:r>
          </a:p>
          <a:p>
            <a:r>
              <a:rPr lang="en-US" sz="1150" dirty="0" smtClean="0">
                <a:latin typeface="Source Code Pro"/>
                <a:cs typeface="Source Code Pro"/>
              </a:rPr>
              <a:t>Limpopo       </a:t>
            </a:r>
            <a:r>
              <a:rPr lang="en-US" sz="1150" dirty="0">
                <a:latin typeface="Source Code Pro"/>
                <a:cs typeface="Source Code Pro"/>
              </a:rPr>
              <a:t>| Grains      |  1023062 | 113%      | normal  |   737971 | 72%            | 140%</a:t>
            </a:r>
          </a:p>
          <a:p>
            <a:r>
              <a:rPr lang="en-US" sz="1150" dirty="0" smtClean="0">
                <a:latin typeface="Source Code Pro"/>
                <a:cs typeface="Source Code Pro"/>
              </a:rPr>
              <a:t>Mpumalanga    </a:t>
            </a:r>
            <a:r>
              <a:rPr lang="en-US" sz="1150" dirty="0">
                <a:latin typeface="Source Code Pro"/>
                <a:cs typeface="Source Code Pro"/>
              </a:rPr>
              <a:t>| Grains      |  2974656 | 66%       | drought |   287721 | 10%            | 29%</a:t>
            </a:r>
          </a:p>
          <a:p>
            <a:r>
              <a:rPr lang="en-US" sz="1150" dirty="0" smtClean="0">
                <a:latin typeface="Source Code Pro"/>
                <a:cs typeface="Source Code Pro"/>
              </a:rPr>
              <a:t>Mpumalanga    </a:t>
            </a:r>
            <a:r>
              <a:rPr lang="en-US" sz="1150" dirty="0">
                <a:latin typeface="Source Code Pro"/>
                <a:cs typeface="Source Code Pro"/>
              </a:rPr>
              <a:t>| Grains      |  2974656 | 66%       | normal  |  2686935 | 90%            | 70%</a:t>
            </a:r>
          </a:p>
          <a:p>
            <a:r>
              <a:rPr lang="en-US" sz="1150" dirty="0" smtClean="0">
                <a:latin typeface="Source Code Pro"/>
                <a:cs typeface="Source Code Pro"/>
              </a:rPr>
              <a:t>North </a:t>
            </a:r>
            <a:r>
              <a:rPr lang="en-US" sz="1150" dirty="0">
                <a:latin typeface="Source Code Pro"/>
                <a:cs typeface="Source Code Pro"/>
              </a:rPr>
              <a:t>West    | Grains      |  4640096 | 59%       | drought |  3004416 | 65%            | 49%</a:t>
            </a:r>
          </a:p>
          <a:p>
            <a:r>
              <a:rPr lang="en-US" sz="1150" dirty="0" smtClean="0">
                <a:latin typeface="Source Code Pro"/>
                <a:cs typeface="Source Code Pro"/>
              </a:rPr>
              <a:t>North </a:t>
            </a:r>
            <a:r>
              <a:rPr lang="en-US" sz="1150" dirty="0">
                <a:latin typeface="Source Code Pro"/>
                <a:cs typeface="Source Code Pro"/>
              </a:rPr>
              <a:t>West    | Grains      |  4640096 | 59%       | normal  |  1635680 | 35%            | 77%</a:t>
            </a:r>
          </a:p>
          <a:p>
            <a:r>
              <a:rPr lang="en-US" sz="1150" dirty="0" smtClean="0">
                <a:latin typeface="Source Code Pro"/>
                <a:cs typeface="Source Code Pro"/>
              </a:rPr>
              <a:t>Northern </a:t>
            </a:r>
            <a:r>
              <a:rPr lang="en-US" sz="1150" dirty="0">
                <a:latin typeface="Source Code Pro"/>
                <a:cs typeface="Source Code Pro"/>
              </a:rPr>
              <a:t>Cape | Grains      |       97 | 141%      | drought |       88 | 91%            | 135%</a:t>
            </a:r>
          </a:p>
          <a:p>
            <a:r>
              <a:rPr lang="en-US" sz="1150" dirty="0" smtClean="0">
                <a:latin typeface="Source Code Pro"/>
                <a:cs typeface="Source Code Pro"/>
              </a:rPr>
              <a:t>Northern </a:t>
            </a:r>
            <a:r>
              <a:rPr lang="en-US" sz="1150" dirty="0">
                <a:latin typeface="Source Code Pro"/>
                <a:cs typeface="Source Code Pro"/>
              </a:rPr>
              <a:t>Cape | Grains      |       97 | 141%      | normal  |        9 | 9%             | 200%</a:t>
            </a:r>
          </a:p>
          <a:p>
            <a:r>
              <a:rPr lang="en-US" sz="1150" dirty="0" smtClean="0">
                <a:latin typeface="Source Code Pro"/>
                <a:cs typeface="Source Code Pro"/>
              </a:rPr>
              <a:t>Western </a:t>
            </a:r>
            <a:r>
              <a:rPr lang="en-US" sz="1150" dirty="0">
                <a:latin typeface="Source Code Pro"/>
                <a:cs typeface="Source Code Pro"/>
              </a:rPr>
              <a:t>Cape  | Grains      |  2097713 | 167%      | drought |   508228 | 24%            | 64%</a:t>
            </a:r>
          </a:p>
          <a:p>
            <a:r>
              <a:rPr lang="en-US" sz="1150" dirty="0" smtClean="0">
                <a:latin typeface="Source Code Pro"/>
                <a:cs typeface="Source Code Pro"/>
              </a:rPr>
              <a:t>Western </a:t>
            </a:r>
            <a:r>
              <a:rPr lang="en-US" sz="1150" dirty="0">
                <a:latin typeface="Source Code Pro"/>
                <a:cs typeface="Source Code Pro"/>
              </a:rPr>
              <a:t>Cape  | Grains      |  2097713 | 167%      | normal  |  1589485 | 76%            | 200%</a:t>
            </a:r>
            <a:endParaRPr lang="en-GB" sz="1150" dirty="0">
              <a:latin typeface="Source Code Pro"/>
              <a:cs typeface="Source Code Pro"/>
            </a:endParaRPr>
          </a:p>
        </p:txBody>
      </p:sp>
    </p:spTree>
    <p:extLst>
      <p:ext uri="{BB962C8B-B14F-4D97-AF65-F5344CB8AC3E}">
        <p14:creationId xmlns:p14="http://schemas.microsoft.com/office/powerpoint/2010/main" val="188613566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Reasons for the NOFA</a:t>
            </a:r>
            <a:endParaRPr lang="en-GB" dirty="0"/>
          </a:p>
        </p:txBody>
      </p:sp>
      <p:sp>
        <p:nvSpPr>
          <p:cNvPr id="3" name="Content Placeholder 2"/>
          <p:cNvSpPr>
            <a:spLocks noGrp="1"/>
          </p:cNvSpPr>
          <p:nvPr>
            <p:ph idx="1"/>
          </p:nvPr>
        </p:nvSpPr>
        <p:spPr/>
        <p:txBody>
          <a:bodyPr>
            <a:normAutofit/>
          </a:bodyPr>
          <a:lstStyle/>
          <a:p>
            <a:r>
              <a:rPr lang="en-GB" dirty="0" smtClean="0"/>
              <a:t>South Africa experienced its worst drought in 23 years;</a:t>
            </a:r>
          </a:p>
          <a:p>
            <a:r>
              <a:rPr lang="en-GB" dirty="0" smtClean="0"/>
              <a:t>Poor crop performance due to the drought forced massively increased imports;</a:t>
            </a:r>
          </a:p>
          <a:p>
            <a:r>
              <a:rPr lang="en-GB" dirty="0" smtClean="0"/>
              <a:t>Concurrently, commodity markets have slowed and the currency (Rand; ZAR) is weak;</a:t>
            </a:r>
          </a:p>
          <a:p>
            <a:r>
              <a:rPr lang="en-GB" dirty="0" smtClean="0"/>
              <a:t>Consequently, food prices have soared in local terms</a:t>
            </a:r>
          </a:p>
        </p:txBody>
      </p:sp>
    </p:spTree>
    <p:extLst>
      <p:ext uri="{BB962C8B-B14F-4D97-AF65-F5344CB8AC3E}">
        <p14:creationId xmlns:p14="http://schemas.microsoft.com/office/powerpoint/2010/main" val="387617293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Prices</a:t>
            </a:r>
            <a:endParaRPr lang="en-GB" dirty="0"/>
          </a:p>
        </p:txBody>
      </p:sp>
      <p:sp>
        <p:nvSpPr>
          <p:cNvPr id="3" name="Content Placeholder 2"/>
          <p:cNvSpPr>
            <a:spLocks noGrp="1"/>
          </p:cNvSpPr>
          <p:nvPr>
            <p:ph idx="1"/>
          </p:nvPr>
        </p:nvSpPr>
        <p:spPr>
          <a:xfrm>
            <a:off x="457200" y="1600201"/>
            <a:ext cx="8229600" cy="1231900"/>
          </a:xfrm>
        </p:spPr>
        <p:txBody>
          <a:bodyPr>
            <a:normAutofit fontScale="92500"/>
          </a:bodyPr>
          <a:lstStyle/>
          <a:p>
            <a:r>
              <a:rPr lang="en-GB" dirty="0" smtClean="0"/>
              <a:t>Price trends for main household commodities were considered, example here is for maize meal</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1503036011"/>
              </p:ext>
            </p:extLst>
          </p:nvPr>
        </p:nvGraphicFramePr>
        <p:xfrm>
          <a:off x="774700" y="2603502"/>
          <a:ext cx="7632700" cy="383539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9860270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Social Grants</a:t>
            </a:r>
            <a:endParaRPr lang="en-GB" dirty="0"/>
          </a:p>
        </p:txBody>
      </p:sp>
      <p:sp>
        <p:nvSpPr>
          <p:cNvPr id="3" name="Content Placeholder 2"/>
          <p:cNvSpPr>
            <a:spLocks noGrp="1"/>
          </p:cNvSpPr>
          <p:nvPr>
            <p:ph idx="1"/>
          </p:nvPr>
        </p:nvSpPr>
        <p:spPr>
          <a:xfrm>
            <a:off x="457200" y="1600200"/>
            <a:ext cx="8229600" cy="5168900"/>
          </a:xfrm>
        </p:spPr>
        <p:txBody>
          <a:bodyPr>
            <a:normAutofit fontScale="92500" lnSpcReduction="20000"/>
          </a:bodyPr>
          <a:lstStyle/>
          <a:p>
            <a:r>
              <a:rPr lang="en-GB" dirty="0" smtClean="0"/>
              <a:t>Two social grants in South Africa make a substantive difference for households’ consumption: the Child Grant and the Old Age Grant</a:t>
            </a:r>
          </a:p>
          <a:p>
            <a:r>
              <a:rPr lang="en-GB" dirty="0" smtClean="0"/>
              <a:t>The majority of poor rural households have access to these grants; it is reflected in the baselines</a:t>
            </a:r>
          </a:p>
          <a:p>
            <a:r>
              <a:rPr lang="en-GB" dirty="0" smtClean="0"/>
              <a:t>However, there is still a minority of households that do not receive these grants (do not qualify or exclusion error) </a:t>
            </a:r>
          </a:p>
          <a:p>
            <a:r>
              <a:rPr lang="en-GB" dirty="0" smtClean="0"/>
              <a:t>To manage this situation in the analysis, two ‘scenarios’ for social grants were used: </a:t>
            </a:r>
            <a:r>
              <a:rPr lang="en-GB" dirty="0" smtClean="0">
                <a:solidFill>
                  <a:srgbClr val="FF0000"/>
                </a:solidFill>
              </a:rPr>
              <a:t>receive</a:t>
            </a:r>
            <a:r>
              <a:rPr lang="en-GB" dirty="0" smtClean="0"/>
              <a:t> and </a:t>
            </a:r>
            <a:r>
              <a:rPr lang="en-GB" dirty="0" smtClean="0">
                <a:solidFill>
                  <a:srgbClr val="FF0000"/>
                </a:solidFill>
              </a:rPr>
              <a:t>do not receive</a:t>
            </a:r>
            <a:r>
              <a:rPr lang="en-GB" dirty="0" smtClean="0"/>
              <a:t>.</a:t>
            </a:r>
            <a:endParaRPr lang="en-GB" dirty="0"/>
          </a:p>
        </p:txBody>
      </p:sp>
    </p:spTree>
    <p:extLst>
      <p:ext uri="{BB962C8B-B14F-4D97-AF65-F5344CB8AC3E}">
        <p14:creationId xmlns:p14="http://schemas.microsoft.com/office/powerpoint/2010/main" val="426985301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Thresholds in South Africa</a:t>
            </a:r>
            <a:endParaRPr lang="en-GB" dirty="0"/>
          </a:p>
        </p:txBody>
      </p:sp>
      <p:sp>
        <p:nvSpPr>
          <p:cNvPr id="3" name="Content Placeholder 2"/>
          <p:cNvSpPr>
            <a:spLocks noGrp="1"/>
          </p:cNvSpPr>
          <p:nvPr>
            <p:ph idx="1"/>
          </p:nvPr>
        </p:nvSpPr>
        <p:spPr>
          <a:xfrm>
            <a:off x="457200" y="1600200"/>
            <a:ext cx="8229600" cy="5168900"/>
          </a:xfrm>
        </p:spPr>
        <p:txBody>
          <a:bodyPr>
            <a:normAutofit fontScale="70000" lnSpcReduction="20000"/>
          </a:bodyPr>
          <a:lstStyle/>
          <a:p>
            <a:r>
              <a:rPr lang="en-GB" dirty="0" smtClean="0"/>
              <a:t>In order to inform policy, the SAVAC has base its outcomes in terms of the poverty lines defined by Statistics South Africa’s Income-Expenditure Surveys. There are</a:t>
            </a:r>
          </a:p>
          <a:p>
            <a:pPr lvl="1"/>
            <a:r>
              <a:rPr lang="en-GB" dirty="0" smtClean="0"/>
              <a:t>Food Poverty Line</a:t>
            </a:r>
          </a:p>
          <a:p>
            <a:pPr lvl="1"/>
            <a:r>
              <a:rPr lang="en-GB" dirty="0" smtClean="0"/>
              <a:t>Lower Bound Poverty Line</a:t>
            </a:r>
          </a:p>
          <a:p>
            <a:pPr lvl="1"/>
            <a:r>
              <a:rPr lang="en-GB" dirty="0" smtClean="0"/>
              <a:t>Upper Bound Poverty Line</a:t>
            </a:r>
          </a:p>
          <a:p>
            <a:r>
              <a:rPr lang="en-GB" dirty="0" smtClean="0"/>
              <a:t>This is:</a:t>
            </a:r>
          </a:p>
          <a:p>
            <a:pPr lvl="1"/>
            <a:r>
              <a:rPr lang="en-GB" dirty="0" smtClean="0"/>
              <a:t>To enable comparison’s of SAVAC forecasts with other survey data;</a:t>
            </a:r>
          </a:p>
          <a:p>
            <a:pPr lvl="1"/>
            <a:r>
              <a:rPr lang="en-GB" dirty="0" smtClean="0"/>
              <a:t>To link the VA with the National Development Plan objectives – </a:t>
            </a:r>
            <a:r>
              <a:rPr lang="en-GB" b="1" dirty="0" smtClean="0">
                <a:solidFill>
                  <a:srgbClr val="008000"/>
                </a:solidFill>
              </a:rPr>
              <a:t>impact on policy</a:t>
            </a:r>
          </a:p>
          <a:p>
            <a:r>
              <a:rPr lang="en-GB" dirty="0" smtClean="0"/>
              <a:t>Food </a:t>
            </a:r>
            <a:r>
              <a:rPr lang="en-GB" dirty="0"/>
              <a:t>P</a:t>
            </a:r>
            <a:r>
              <a:rPr lang="en-GB" dirty="0" smtClean="0"/>
              <a:t>overty Line: SAVAC takes this as “survival threshold” although strictly it is not. It includes basket with a wide range of commodities and people could “survive” on a much smaller, cheaper set of commodities;</a:t>
            </a:r>
          </a:p>
          <a:p>
            <a:r>
              <a:rPr lang="en-GB" dirty="0" smtClean="0"/>
              <a:t>This is because we are concerned with </a:t>
            </a:r>
            <a:r>
              <a:rPr lang="en-GB" b="1" i="1" dirty="0" smtClean="0"/>
              <a:t>inequality</a:t>
            </a:r>
            <a:r>
              <a:rPr lang="en-GB" dirty="0" smtClean="0"/>
              <a:t> and </a:t>
            </a:r>
            <a:r>
              <a:rPr lang="en-GB" b="1" i="1" dirty="0" smtClean="0"/>
              <a:t>living standards</a:t>
            </a:r>
            <a:r>
              <a:rPr lang="en-GB" dirty="0" smtClean="0"/>
              <a:t>; it is unacceptable that people show only just survive.</a:t>
            </a:r>
          </a:p>
        </p:txBody>
      </p:sp>
    </p:spTree>
    <p:extLst>
      <p:ext uri="{BB962C8B-B14F-4D97-AF65-F5344CB8AC3E}">
        <p14:creationId xmlns:p14="http://schemas.microsoft.com/office/powerpoint/2010/main" val="301759838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0000" lnSpcReduction="20000"/>
          </a:bodyPr>
          <a:lstStyle/>
          <a:p>
            <a:r>
              <a:rPr lang="en-GB" dirty="0" smtClean="0"/>
              <a:t>Examples of impact on household total income: </a:t>
            </a:r>
            <a:r>
              <a:rPr lang="en-GB" dirty="0" err="1" smtClean="0"/>
              <a:t>Okahlamba</a:t>
            </a:r>
            <a:r>
              <a:rPr lang="en-GB" dirty="0" smtClean="0"/>
              <a:t> open-access intense crops and livestock</a:t>
            </a:r>
          </a:p>
          <a:p>
            <a:r>
              <a:rPr lang="en-GB" dirty="0" smtClean="0"/>
              <a:t>Hazard-affected area, household receiving grants</a:t>
            </a:r>
          </a:p>
          <a:p>
            <a:endParaRPr lang="en-GB" dirty="0"/>
          </a:p>
        </p:txBody>
      </p:sp>
      <p:graphicFrame>
        <p:nvGraphicFramePr>
          <p:cNvPr id="5" name="Chart 4"/>
          <p:cNvGraphicFramePr>
            <a:graphicFrameLocks/>
          </p:cNvGraphicFramePr>
          <p:nvPr>
            <p:extLst>
              <p:ext uri="{D42A27DB-BD31-4B8C-83A1-F6EECF244321}">
                <p14:modId xmlns:p14="http://schemas.microsoft.com/office/powerpoint/2010/main" val="1019033300"/>
              </p:ext>
            </p:extLst>
          </p:nvPr>
        </p:nvGraphicFramePr>
        <p:xfrm>
          <a:off x="895350" y="2171700"/>
          <a:ext cx="7353300" cy="46863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7172044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0000" lnSpcReduction="20000"/>
          </a:bodyPr>
          <a:lstStyle/>
          <a:p>
            <a:r>
              <a:rPr lang="en-GB" dirty="0" smtClean="0"/>
              <a:t>Examples of impact on household total income: </a:t>
            </a:r>
            <a:r>
              <a:rPr lang="en-GB" dirty="0" err="1" smtClean="0"/>
              <a:t>Okahlamba</a:t>
            </a:r>
            <a:r>
              <a:rPr lang="en-GB" dirty="0" smtClean="0"/>
              <a:t> open-access intense crops and livestock</a:t>
            </a:r>
          </a:p>
          <a:p>
            <a:r>
              <a:rPr lang="en-GB" dirty="0" smtClean="0"/>
              <a:t>Hazard-affected area, household </a:t>
            </a:r>
            <a:r>
              <a:rPr lang="en-GB" dirty="0" smtClean="0">
                <a:solidFill>
                  <a:srgbClr val="FF0000"/>
                </a:solidFill>
              </a:rPr>
              <a:t>not receiving </a:t>
            </a:r>
            <a:r>
              <a:rPr lang="en-GB" dirty="0" smtClean="0"/>
              <a:t>grants</a:t>
            </a:r>
          </a:p>
          <a:p>
            <a:endParaRPr lang="en-GB" dirty="0"/>
          </a:p>
        </p:txBody>
      </p:sp>
      <p:graphicFrame>
        <p:nvGraphicFramePr>
          <p:cNvPr id="7" name="Chart 6"/>
          <p:cNvGraphicFramePr>
            <a:graphicFrameLocks/>
          </p:cNvGraphicFramePr>
          <p:nvPr>
            <p:extLst>
              <p:ext uri="{D42A27DB-BD31-4B8C-83A1-F6EECF244321}">
                <p14:modId xmlns:p14="http://schemas.microsoft.com/office/powerpoint/2010/main" val="2981812163"/>
              </p:ext>
            </p:extLst>
          </p:nvPr>
        </p:nvGraphicFramePr>
        <p:xfrm>
          <a:off x="895350" y="2171700"/>
          <a:ext cx="7353300" cy="4686300"/>
        </p:xfrm>
        <a:graphic>
          <a:graphicData uri="http://schemas.openxmlformats.org/drawingml/2006/chart">
            <c:chart xmlns:c="http://schemas.openxmlformats.org/drawingml/2006/chart" xmlns:r="http://schemas.openxmlformats.org/officeDocument/2006/relationships" r:id="rId3"/>
          </a:graphicData>
        </a:graphic>
      </p:graphicFrame>
      <p:sp>
        <p:nvSpPr>
          <p:cNvPr id="6" name="Cloud Callout 5"/>
          <p:cNvSpPr/>
          <p:nvPr/>
        </p:nvSpPr>
        <p:spPr>
          <a:xfrm>
            <a:off x="4533900" y="2622550"/>
            <a:ext cx="3429000" cy="1866900"/>
          </a:xfrm>
          <a:prstGeom prst="cloudCallout">
            <a:avLst>
              <a:gd name="adj1" fmla="val -34744"/>
              <a:gd name="adj2" fmla="val 784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800" dirty="0" smtClean="0"/>
              <a:t>Grants have a huge impact!</a:t>
            </a:r>
            <a:endParaRPr lang="en-GB" sz="2800" dirty="0"/>
          </a:p>
        </p:txBody>
      </p:sp>
      <p:sp>
        <p:nvSpPr>
          <p:cNvPr id="4" name="Oval 3"/>
          <p:cNvSpPr/>
          <p:nvPr/>
        </p:nvSpPr>
        <p:spPr>
          <a:xfrm>
            <a:off x="4927600" y="5130800"/>
            <a:ext cx="292100" cy="3556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Oval 7"/>
          <p:cNvSpPr/>
          <p:nvPr/>
        </p:nvSpPr>
        <p:spPr>
          <a:xfrm>
            <a:off x="5715000" y="5130800"/>
            <a:ext cx="292100" cy="87752"/>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TextBox 8"/>
          <p:cNvSpPr txBox="1"/>
          <p:nvPr/>
        </p:nvSpPr>
        <p:spPr>
          <a:xfrm>
            <a:off x="5144898" y="5099016"/>
            <a:ext cx="644684" cy="338554"/>
          </a:xfrm>
          <a:prstGeom prst="rect">
            <a:avLst/>
          </a:prstGeom>
          <a:noFill/>
        </p:spPr>
        <p:txBody>
          <a:bodyPr wrap="none" rtlCol="0">
            <a:spAutoFit/>
          </a:bodyPr>
          <a:lstStyle/>
          <a:p>
            <a:r>
              <a:rPr lang="en-GB" sz="1600" dirty="0" smtClean="0">
                <a:solidFill>
                  <a:srgbClr val="FF0000"/>
                </a:solidFill>
                <a:latin typeface="Helvetica Neue Light"/>
                <a:cs typeface="Helvetica Neue Light"/>
              </a:rPr>
              <a:t>GAP!</a:t>
            </a:r>
            <a:endParaRPr lang="en-GB" sz="1600" dirty="0">
              <a:solidFill>
                <a:srgbClr val="FF0000"/>
              </a:solidFill>
              <a:latin typeface="Helvetica Neue Light"/>
              <a:cs typeface="Helvetica Neue Light"/>
            </a:endParaRPr>
          </a:p>
        </p:txBody>
      </p:sp>
    </p:spTree>
    <p:extLst>
      <p:ext uri="{BB962C8B-B14F-4D97-AF65-F5344CB8AC3E}">
        <p14:creationId xmlns:p14="http://schemas.microsoft.com/office/powerpoint/2010/main" val="323586533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animEffect transition="in" filter="fade">
                                      <p:cBhvr>
                                        <p:cTn id="18" dur="500"/>
                                        <p:tgtEl>
                                          <p:spTgt spid="8"/>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8" grpId="0" animBg="1"/>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0000" lnSpcReduction="20000"/>
          </a:bodyPr>
          <a:lstStyle/>
          <a:p>
            <a:r>
              <a:rPr lang="en-GB" dirty="0" smtClean="0"/>
              <a:t>Examples of impact on household total income: farm workers</a:t>
            </a:r>
          </a:p>
          <a:p>
            <a:r>
              <a:rPr lang="en-GB" dirty="0" smtClean="0"/>
              <a:t>Hazard-affected area, household receiving grants</a:t>
            </a:r>
          </a:p>
          <a:p>
            <a:endParaRPr lang="en-GB" dirty="0"/>
          </a:p>
        </p:txBody>
      </p:sp>
      <p:graphicFrame>
        <p:nvGraphicFramePr>
          <p:cNvPr id="5" name="Chart 4"/>
          <p:cNvGraphicFramePr>
            <a:graphicFrameLocks/>
          </p:cNvGraphicFramePr>
          <p:nvPr>
            <p:extLst>
              <p:ext uri="{D42A27DB-BD31-4B8C-83A1-F6EECF244321}">
                <p14:modId xmlns:p14="http://schemas.microsoft.com/office/powerpoint/2010/main" val="1009808530"/>
              </p:ext>
            </p:extLst>
          </p:nvPr>
        </p:nvGraphicFramePr>
        <p:xfrm>
          <a:off x="704850" y="1892300"/>
          <a:ext cx="7353300" cy="46863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7205314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0000" lnSpcReduction="20000"/>
          </a:bodyPr>
          <a:lstStyle/>
          <a:p>
            <a:r>
              <a:rPr lang="en-GB" dirty="0" smtClean="0"/>
              <a:t>Examples of impact on household total income: farm workers</a:t>
            </a:r>
          </a:p>
          <a:p>
            <a:r>
              <a:rPr lang="en-GB" dirty="0" smtClean="0"/>
              <a:t>Hazard-affected area, household </a:t>
            </a:r>
            <a:r>
              <a:rPr lang="en-GB" dirty="0" smtClean="0">
                <a:solidFill>
                  <a:srgbClr val="FF0000"/>
                </a:solidFill>
              </a:rPr>
              <a:t>not receiving </a:t>
            </a:r>
            <a:r>
              <a:rPr lang="en-GB" dirty="0" smtClean="0"/>
              <a:t>grants</a:t>
            </a:r>
          </a:p>
          <a:p>
            <a:endParaRPr lang="en-GB" dirty="0"/>
          </a:p>
        </p:txBody>
      </p:sp>
      <p:graphicFrame>
        <p:nvGraphicFramePr>
          <p:cNvPr id="7" name="Chart 6"/>
          <p:cNvGraphicFramePr>
            <a:graphicFrameLocks/>
          </p:cNvGraphicFramePr>
          <p:nvPr>
            <p:extLst>
              <p:ext uri="{D42A27DB-BD31-4B8C-83A1-F6EECF244321}">
                <p14:modId xmlns:p14="http://schemas.microsoft.com/office/powerpoint/2010/main" val="1841423099"/>
              </p:ext>
            </p:extLst>
          </p:nvPr>
        </p:nvGraphicFramePr>
        <p:xfrm>
          <a:off x="705600" y="1892300"/>
          <a:ext cx="7353300" cy="46863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4534398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7500" lnSpcReduction="20000"/>
          </a:bodyPr>
          <a:lstStyle/>
          <a:p>
            <a:r>
              <a:rPr lang="en-GB" dirty="0" smtClean="0"/>
              <a:t>Examples of impact on household total income: urban poor</a:t>
            </a:r>
          </a:p>
          <a:p>
            <a:r>
              <a:rPr lang="en-GB" dirty="0" smtClean="0"/>
              <a:t>Hazard not so significant, household receiving grants</a:t>
            </a:r>
          </a:p>
          <a:p>
            <a:endParaRPr lang="en-GB" dirty="0"/>
          </a:p>
        </p:txBody>
      </p:sp>
      <p:graphicFrame>
        <p:nvGraphicFramePr>
          <p:cNvPr id="6" name="Chart 5"/>
          <p:cNvGraphicFramePr>
            <a:graphicFrameLocks/>
          </p:cNvGraphicFramePr>
          <p:nvPr>
            <p:extLst>
              <p:ext uri="{D42A27DB-BD31-4B8C-83A1-F6EECF244321}">
                <p14:modId xmlns:p14="http://schemas.microsoft.com/office/powerpoint/2010/main" val="3650605296"/>
              </p:ext>
            </p:extLst>
          </p:nvPr>
        </p:nvGraphicFramePr>
        <p:xfrm>
          <a:off x="736600" y="1981200"/>
          <a:ext cx="7353300" cy="46863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7458722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7500" lnSpcReduction="20000"/>
          </a:bodyPr>
          <a:lstStyle/>
          <a:p>
            <a:r>
              <a:rPr lang="en-GB" dirty="0" smtClean="0"/>
              <a:t>Examples of impact on household total income: urban poor</a:t>
            </a:r>
          </a:p>
          <a:p>
            <a:r>
              <a:rPr lang="en-GB" dirty="0" smtClean="0"/>
              <a:t>Hazard not so significant, household </a:t>
            </a:r>
            <a:r>
              <a:rPr lang="en-GB" dirty="0" smtClean="0">
                <a:solidFill>
                  <a:srgbClr val="FF0000"/>
                </a:solidFill>
              </a:rPr>
              <a:t>not receiving </a:t>
            </a:r>
            <a:r>
              <a:rPr lang="en-GB" dirty="0" smtClean="0"/>
              <a:t>grants</a:t>
            </a:r>
          </a:p>
          <a:p>
            <a:endParaRPr lang="en-GB" dirty="0"/>
          </a:p>
        </p:txBody>
      </p:sp>
      <p:graphicFrame>
        <p:nvGraphicFramePr>
          <p:cNvPr id="6" name="Chart 5"/>
          <p:cNvGraphicFramePr>
            <a:graphicFrameLocks/>
          </p:cNvGraphicFramePr>
          <p:nvPr>
            <p:extLst>
              <p:ext uri="{D42A27DB-BD31-4B8C-83A1-F6EECF244321}">
                <p14:modId xmlns:p14="http://schemas.microsoft.com/office/powerpoint/2010/main" val="2902511563"/>
              </p:ext>
            </p:extLst>
          </p:nvPr>
        </p:nvGraphicFramePr>
        <p:xfrm>
          <a:off x="738000" y="1980000"/>
          <a:ext cx="7353300" cy="46863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1337369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38"/>
            <a:ext cx="8229600" cy="838669"/>
          </a:xfrm>
        </p:spPr>
        <p:txBody>
          <a:bodyPr/>
          <a:lstStyle/>
          <a:p>
            <a:r>
              <a:rPr lang="en-GB" dirty="0" smtClean="0"/>
              <a:t>So how does it all add up?</a:t>
            </a:r>
            <a:endParaRPr lang="en-GB" dirty="0"/>
          </a:p>
        </p:txBody>
      </p:sp>
      <p:sp>
        <p:nvSpPr>
          <p:cNvPr id="3" name="Content Placeholder 2"/>
          <p:cNvSpPr>
            <a:spLocks noGrp="1"/>
          </p:cNvSpPr>
          <p:nvPr>
            <p:ph idx="1"/>
          </p:nvPr>
        </p:nvSpPr>
        <p:spPr>
          <a:xfrm>
            <a:off x="457200" y="846607"/>
            <a:ext cx="8229600" cy="1028699"/>
          </a:xfrm>
        </p:spPr>
        <p:txBody>
          <a:bodyPr>
            <a:normAutofit fontScale="77500" lnSpcReduction="20000"/>
          </a:bodyPr>
          <a:lstStyle/>
          <a:p>
            <a:pPr marL="0" indent="0">
              <a:buNone/>
            </a:pPr>
            <a:r>
              <a:rPr lang="en-GB" dirty="0" smtClean="0"/>
              <a:t>The hazard and analysis can be overlaid onto the Enumeration small areas; populations and deficits can then be summed over the whole country</a:t>
            </a:r>
            <a:endParaRPr lang="en-GB" dirty="0"/>
          </a:p>
        </p:txBody>
      </p:sp>
      <p:pic>
        <p:nvPicPr>
          <p:cNvPr id="4" name="Picture 3" descr="hazard_sas_lo-r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300" y="1875306"/>
            <a:ext cx="6821477" cy="4715994"/>
          </a:xfrm>
          <a:prstGeom prst="rect">
            <a:avLst/>
          </a:prstGeom>
        </p:spPr>
      </p:pic>
    </p:spTree>
    <p:extLst>
      <p:ext uri="{BB962C8B-B14F-4D97-AF65-F5344CB8AC3E}">
        <p14:creationId xmlns:p14="http://schemas.microsoft.com/office/powerpoint/2010/main" val="232292122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Analysis Process</a:t>
            </a:r>
            <a:endParaRPr lang="en-GB" dirty="0"/>
          </a:p>
        </p:txBody>
      </p:sp>
      <p:sp>
        <p:nvSpPr>
          <p:cNvPr id="3" name="Content Placeholder 2"/>
          <p:cNvSpPr>
            <a:spLocks noGrp="1"/>
          </p:cNvSpPr>
          <p:nvPr>
            <p:ph idx="1"/>
          </p:nvPr>
        </p:nvSpPr>
        <p:spPr/>
        <p:txBody>
          <a:bodyPr>
            <a:normAutofit fontScale="92500" lnSpcReduction="20000"/>
          </a:bodyPr>
          <a:lstStyle/>
          <a:p>
            <a:pPr marL="0" indent="0">
              <a:buNone/>
            </a:pPr>
            <a:r>
              <a:rPr lang="en-GB" dirty="0" smtClean="0"/>
              <a:t>This assessment was conducted to try answer this question.</a:t>
            </a:r>
          </a:p>
          <a:p>
            <a:r>
              <a:rPr lang="en-GB" dirty="0" smtClean="0"/>
              <a:t>It aims to gain some insight on a broad, national scale into what the near-future consequences of drought and economic turmoil might be for households.</a:t>
            </a:r>
          </a:p>
          <a:p>
            <a:r>
              <a:rPr lang="en-GB" dirty="0" smtClean="0"/>
              <a:t>It is a desk study. </a:t>
            </a:r>
            <a:r>
              <a:rPr lang="en-GB" dirty="0"/>
              <a:t>It is </a:t>
            </a:r>
            <a:r>
              <a:rPr lang="en-GB" i="1" dirty="0" smtClean="0"/>
              <a:t>indicative. </a:t>
            </a:r>
            <a:r>
              <a:rPr lang="en-GB" dirty="0" smtClean="0"/>
              <a:t>It draws heavily on secondary sources and is liberally sprinkled with assumptions. Many of the sources and assumptions need to be tested with new and better data.</a:t>
            </a:r>
            <a:endParaRPr lang="en-GB" dirty="0"/>
          </a:p>
        </p:txBody>
      </p:sp>
    </p:spTree>
    <p:extLst>
      <p:ext uri="{BB962C8B-B14F-4D97-AF65-F5344CB8AC3E}">
        <p14:creationId xmlns:p14="http://schemas.microsoft.com/office/powerpoint/2010/main" val="76858771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lstStyle/>
          <a:p>
            <a:r>
              <a:rPr lang="en-GB" dirty="0" smtClean="0"/>
              <a:t>Food Consumption Deficit Totals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26462665"/>
              </p:ext>
            </p:extLst>
          </p:nvPr>
        </p:nvGraphicFramePr>
        <p:xfrm>
          <a:off x="1028700" y="1470815"/>
          <a:ext cx="7264401" cy="4845844"/>
        </p:xfrm>
        <a:graphic>
          <a:graphicData uri="http://schemas.openxmlformats.org/drawingml/2006/table">
            <a:tbl>
              <a:tblPr/>
              <a:tblGrid>
                <a:gridCol w="2286457"/>
                <a:gridCol w="1999017"/>
                <a:gridCol w="2978927"/>
              </a:tblGrid>
              <a:tr h="426244">
                <a:tc>
                  <a:txBody>
                    <a:bodyPr/>
                    <a:lstStyle/>
                    <a:p>
                      <a:pPr algn="l" fontAlgn="b"/>
                      <a:r>
                        <a:rPr lang="en-US" sz="2400" b="0" i="0" u="none" strike="noStrike" dirty="0" smtClean="0">
                          <a:solidFill>
                            <a:srgbClr val="FFFFFF"/>
                          </a:solidFill>
                          <a:effectLst/>
                          <a:latin typeface="Helvetica Neue Light"/>
                        </a:rPr>
                        <a:t>Province</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Pop at Risk</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Food Deficit Maize eq.</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r>
              <a:tr h="426244">
                <a:tc>
                  <a:txBody>
                    <a:bodyPr/>
                    <a:lstStyle/>
                    <a:p>
                      <a:pPr algn="l" fontAlgn="b"/>
                      <a:r>
                        <a:rPr lang="en-US" sz="2400" b="0" i="0" u="none" strike="noStrike" dirty="0">
                          <a:solidFill>
                            <a:srgbClr val="000000"/>
                          </a:solidFill>
                          <a:effectLst/>
                          <a:latin typeface="Helvetica Neue Light"/>
                        </a:rPr>
                        <a:t>Eastern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588,606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61,104</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Free State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102,946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8,962</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Gauteng</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1,766,923</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129,689</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KwaZulu-Natal</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336,226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34,668</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Limpopo</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177,314</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12,778</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Mpumalanga</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709,691</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52,600</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North West</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352,955</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26,087</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Northern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357,777</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37,900</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Western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490,543</a:t>
                      </a:r>
                    </a:p>
                  </a:txBody>
                  <a:tcPr marL="38100" marR="38100" marT="38100" marB="38100">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57,060</a:t>
                      </a:r>
                    </a:p>
                  </a:txBody>
                  <a:tcPr marL="38100" marR="38100" marT="38100" marB="38100">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r>
              <a:tr h="426244">
                <a:tc>
                  <a:txBody>
                    <a:bodyPr/>
                    <a:lstStyle/>
                    <a:p>
                      <a:pPr algn="l" fontAlgn="b"/>
                      <a:r>
                        <a:rPr lang="en-US" sz="2400" b="1" i="0" u="none" strike="noStrike">
                          <a:solidFill>
                            <a:srgbClr val="000000"/>
                          </a:solidFill>
                          <a:effectLst/>
                          <a:latin typeface="Helvetica Neue Light"/>
                        </a:rPr>
                        <a:t>Grand Total</a:t>
                      </a:r>
                    </a:p>
                  </a:txBody>
                  <a:tcPr marL="12700" marR="12700" marT="12700" marB="0" anchor="b">
                    <a:lnL>
                      <a:noFill/>
                    </a:lnL>
                    <a:lnR>
                      <a:noFill/>
                    </a:lnR>
                    <a:lnT w="25400" cap="flat" cmpd="dbl" algn="ctr">
                      <a:solidFill>
                        <a:srgbClr val="76933C"/>
                      </a:solidFill>
                      <a:prstDash val="solid"/>
                      <a:round/>
                      <a:headEnd type="none" w="med" len="med"/>
                      <a:tailEnd type="none" w="med" len="med"/>
                    </a:lnT>
                    <a:lnB>
                      <a:noFill/>
                    </a:lnB>
                  </a:tcPr>
                </a:tc>
                <a:tc>
                  <a:txBody>
                    <a:bodyPr/>
                    <a:lstStyle/>
                    <a:p>
                      <a:pPr algn="r" rtl="0"/>
                      <a:r>
                        <a:rPr lang="en-ZA" sz="2400" b="0" i="0" dirty="0">
                          <a:solidFill>
                            <a:srgbClr val="00000A"/>
                          </a:solidFill>
                          <a:effectLst/>
                          <a:latin typeface="Helvetica Neue Light"/>
                          <a:cs typeface="Helvetica Neue Light"/>
                        </a:rPr>
                        <a:t>4,882,981</a:t>
                      </a:r>
                    </a:p>
                  </a:txBody>
                  <a:tcPr marL="38100" marR="38100" marT="38100" marB="38100">
                    <a:lnL>
                      <a:noFill/>
                    </a:lnL>
                    <a:lnR>
                      <a:noFill/>
                    </a:lnR>
                    <a:lnT w="25400" cap="flat" cmpd="dbl" algn="ctr">
                      <a:solidFill>
                        <a:srgbClr val="76933C"/>
                      </a:solidFill>
                      <a:prstDash val="solid"/>
                      <a:round/>
                      <a:headEnd type="none" w="med" len="med"/>
                      <a:tailEnd type="none" w="med" len="med"/>
                    </a:lnT>
                    <a:lnB>
                      <a:noFill/>
                    </a:lnB>
                  </a:tcPr>
                </a:tc>
                <a:tc>
                  <a:txBody>
                    <a:bodyPr/>
                    <a:lstStyle/>
                    <a:p>
                      <a:pPr algn="r" rtl="0"/>
                      <a:r>
                        <a:rPr lang="en-ZA" sz="2400" b="0" i="0" dirty="0">
                          <a:solidFill>
                            <a:srgbClr val="00000A"/>
                          </a:solidFill>
                          <a:effectLst/>
                          <a:latin typeface="Helvetica Neue Light"/>
                          <a:cs typeface="Helvetica Neue Light"/>
                        </a:rPr>
                        <a:t>420,848</a:t>
                      </a:r>
                    </a:p>
                  </a:txBody>
                  <a:tcPr marL="38100" marR="38100" marT="38100" marB="38100">
                    <a:lnL>
                      <a:noFill/>
                    </a:lnL>
                    <a:lnR>
                      <a:noFill/>
                    </a:lnR>
                    <a:lnT w="25400" cap="flat" cmpd="dbl" algn="ctr">
                      <a:solidFill>
                        <a:srgbClr val="76933C"/>
                      </a:solidFill>
                      <a:prstDash val="solid"/>
                      <a:round/>
                      <a:headEnd type="none" w="med" len="med"/>
                      <a:tailEnd type="none" w="med" len="med"/>
                    </a:lnT>
                    <a:lnB>
                      <a:noFill/>
                    </a:lnB>
                  </a:tcPr>
                </a:tc>
              </a:tr>
            </a:tbl>
          </a:graphicData>
        </a:graphic>
      </p:graphicFrame>
    </p:spTree>
    <p:extLst>
      <p:ext uri="{BB962C8B-B14F-4D97-AF65-F5344CB8AC3E}">
        <p14:creationId xmlns:p14="http://schemas.microsoft.com/office/powerpoint/2010/main" val="52740742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lstStyle/>
          <a:p>
            <a:r>
              <a:rPr lang="en-GB" dirty="0" smtClean="0"/>
              <a:t>Food Poverty Line Deficit Totals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75276507"/>
              </p:ext>
            </p:extLst>
          </p:nvPr>
        </p:nvGraphicFramePr>
        <p:xfrm>
          <a:off x="1028700" y="1470815"/>
          <a:ext cx="7061200" cy="4845844"/>
        </p:xfrm>
        <a:graphic>
          <a:graphicData uri="http://schemas.openxmlformats.org/drawingml/2006/table">
            <a:tbl>
              <a:tblPr/>
              <a:tblGrid>
                <a:gridCol w="2527300"/>
                <a:gridCol w="2172050"/>
                <a:gridCol w="2361850"/>
              </a:tblGrid>
              <a:tr h="426244">
                <a:tc>
                  <a:txBody>
                    <a:bodyPr/>
                    <a:lstStyle/>
                    <a:p>
                      <a:pPr algn="l" fontAlgn="b"/>
                      <a:r>
                        <a:rPr lang="en-US" sz="2400" b="0" i="0" u="none" strike="noStrike" dirty="0" smtClean="0">
                          <a:solidFill>
                            <a:srgbClr val="FFFFFF"/>
                          </a:solidFill>
                          <a:effectLst/>
                          <a:latin typeface="Helvetica Neue Light"/>
                        </a:rPr>
                        <a:t>Province</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Pop at Risk</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FPL Deficit</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r>
              <a:tr h="426244">
                <a:tc>
                  <a:txBody>
                    <a:bodyPr/>
                    <a:lstStyle/>
                    <a:p>
                      <a:pPr algn="l" fontAlgn="b"/>
                      <a:r>
                        <a:rPr lang="en-US" sz="2400" b="0" i="0" u="none" strike="noStrike" dirty="0">
                          <a:solidFill>
                            <a:srgbClr val="000000"/>
                          </a:solidFill>
                          <a:effectLst/>
                          <a:latin typeface="Helvetica Neue Light"/>
                        </a:rPr>
                        <a:t>Eastern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588,606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1,074,977,708</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a:solidFill>
                            <a:srgbClr val="000000"/>
                          </a:solidFill>
                          <a:effectLst/>
                          <a:latin typeface="Helvetica Neue Light"/>
                        </a:rPr>
                        <a:t>Free State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102,946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150,563,075</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KwaZulu-Natal</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1,799,426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2,979,042,673</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North West</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336,226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652,102,973</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Northern</a:t>
                      </a:r>
                      <a:r>
                        <a:rPr lang="en-US" sz="2400" b="0" i="0" u="none" strike="noStrike" baseline="0" dirty="0" smtClean="0">
                          <a:solidFill>
                            <a:srgbClr val="000000"/>
                          </a:solidFill>
                          <a:effectLst/>
                          <a:latin typeface="Helvetica Neue Light"/>
                        </a:rPr>
                        <a:t> Cape</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177,314</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234,940,381</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Western Cape</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709,691</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864,660,857</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Gauteng</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352,955</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436,536,551</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Mpumalanga</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357,777</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671,195,776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Limpopo</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490,543</a:t>
                      </a:r>
                    </a:p>
                  </a:txBody>
                  <a:tcPr marL="38100" marR="38100" marT="38100" marB="38100">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1,066,014,623</a:t>
                      </a:r>
                    </a:p>
                  </a:txBody>
                  <a:tcPr marL="38100" marR="38100" marT="38100" marB="38100">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r>
              <a:tr h="426244">
                <a:tc>
                  <a:txBody>
                    <a:bodyPr/>
                    <a:lstStyle/>
                    <a:p>
                      <a:pPr algn="l" fontAlgn="b"/>
                      <a:r>
                        <a:rPr lang="en-US" sz="2400" b="1" i="0" u="none" strike="noStrike">
                          <a:solidFill>
                            <a:srgbClr val="000000"/>
                          </a:solidFill>
                          <a:effectLst/>
                          <a:latin typeface="Helvetica Neue Light"/>
                        </a:rPr>
                        <a:t>Grand Total</a:t>
                      </a:r>
                    </a:p>
                  </a:txBody>
                  <a:tcPr marL="12700" marR="12700" marT="12700" marB="0" anchor="b">
                    <a:lnL>
                      <a:noFill/>
                    </a:lnL>
                    <a:lnR>
                      <a:noFill/>
                    </a:lnR>
                    <a:lnT w="25400" cap="flat" cmpd="dbl" algn="ctr">
                      <a:solidFill>
                        <a:srgbClr val="76933C"/>
                      </a:solidFill>
                      <a:prstDash val="solid"/>
                      <a:round/>
                      <a:headEnd type="none" w="med" len="med"/>
                      <a:tailEnd type="none" w="med" len="med"/>
                    </a:lnT>
                    <a:lnB>
                      <a:noFill/>
                    </a:lnB>
                  </a:tcPr>
                </a:tc>
                <a:tc>
                  <a:txBody>
                    <a:bodyPr/>
                    <a:lstStyle/>
                    <a:p>
                      <a:pPr algn="r" rtl="0"/>
                      <a:r>
                        <a:rPr lang="en-ZA" sz="2400" b="0" i="0" dirty="0">
                          <a:solidFill>
                            <a:srgbClr val="00000A"/>
                          </a:solidFill>
                          <a:effectLst/>
                          <a:latin typeface="Helvetica Neue Light"/>
                          <a:cs typeface="Helvetica Neue Light"/>
                        </a:rPr>
                        <a:t>4,915,484</a:t>
                      </a:r>
                    </a:p>
                  </a:txBody>
                  <a:tcPr marL="38100" marR="38100" marT="38100" marB="38100">
                    <a:lnL>
                      <a:noFill/>
                    </a:lnL>
                    <a:lnR>
                      <a:noFill/>
                    </a:lnR>
                    <a:lnT w="25400" cap="flat" cmpd="dbl" algn="ctr">
                      <a:solidFill>
                        <a:srgbClr val="76933C"/>
                      </a:solidFill>
                      <a:prstDash val="solid"/>
                      <a:round/>
                      <a:headEnd type="none" w="med" len="med"/>
                      <a:tailEnd type="none" w="med" len="med"/>
                    </a:lnT>
                    <a:lnB>
                      <a:noFill/>
                    </a:lnB>
                  </a:tcPr>
                </a:tc>
                <a:tc>
                  <a:txBody>
                    <a:bodyPr/>
                    <a:lstStyle/>
                    <a:p>
                      <a:pPr algn="r" rtl="0"/>
                      <a:r>
                        <a:rPr lang="en-ZA" sz="2400" b="0" i="0" dirty="0">
                          <a:solidFill>
                            <a:srgbClr val="00000A"/>
                          </a:solidFill>
                          <a:effectLst/>
                          <a:latin typeface="Helvetica Neue Light"/>
                          <a:cs typeface="Helvetica Neue Light"/>
                        </a:rPr>
                        <a:t>8,130,034,617</a:t>
                      </a:r>
                    </a:p>
                  </a:txBody>
                  <a:tcPr marL="38100" marR="38100" marT="38100" marB="38100">
                    <a:lnL>
                      <a:noFill/>
                    </a:lnL>
                    <a:lnR>
                      <a:noFill/>
                    </a:lnR>
                    <a:lnT w="25400" cap="flat" cmpd="dbl" algn="ctr">
                      <a:solidFill>
                        <a:srgbClr val="76933C"/>
                      </a:solidFill>
                      <a:prstDash val="solid"/>
                      <a:round/>
                      <a:headEnd type="none" w="med" len="med"/>
                      <a:tailEnd type="none" w="med" len="med"/>
                    </a:lnT>
                    <a:lnB>
                      <a:noFill/>
                    </a:lnB>
                  </a:tcPr>
                </a:tc>
              </a:tr>
            </a:tbl>
          </a:graphicData>
        </a:graphic>
      </p:graphicFrame>
    </p:spTree>
    <p:extLst>
      <p:ext uri="{BB962C8B-B14F-4D97-AF65-F5344CB8AC3E}">
        <p14:creationId xmlns:p14="http://schemas.microsoft.com/office/powerpoint/2010/main" val="78532196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GB" dirty="0" smtClean="0"/>
              <a:t>Upper Bound Poverty Line Deficit Totals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14521205"/>
              </p:ext>
            </p:extLst>
          </p:nvPr>
        </p:nvGraphicFramePr>
        <p:xfrm>
          <a:off x="1028700" y="1470815"/>
          <a:ext cx="7061200" cy="4845844"/>
        </p:xfrm>
        <a:graphic>
          <a:graphicData uri="http://schemas.openxmlformats.org/drawingml/2006/table">
            <a:tbl>
              <a:tblPr/>
              <a:tblGrid>
                <a:gridCol w="2527300"/>
                <a:gridCol w="2172050"/>
                <a:gridCol w="2361850"/>
              </a:tblGrid>
              <a:tr h="426244">
                <a:tc>
                  <a:txBody>
                    <a:bodyPr/>
                    <a:lstStyle/>
                    <a:p>
                      <a:pPr algn="l" fontAlgn="b"/>
                      <a:r>
                        <a:rPr lang="en-US" sz="2400" b="0" i="0" u="none" strike="noStrike" dirty="0" smtClean="0">
                          <a:solidFill>
                            <a:srgbClr val="FFFFFF"/>
                          </a:solidFill>
                          <a:effectLst/>
                          <a:latin typeface="Helvetica Neue Light"/>
                        </a:rPr>
                        <a:t>Province</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Pop at Risk</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UBPL Deficit</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r>
              <a:tr h="426244">
                <a:tc>
                  <a:txBody>
                    <a:bodyPr/>
                    <a:lstStyle/>
                    <a:p>
                      <a:pPr algn="l" fontAlgn="b"/>
                      <a:r>
                        <a:rPr lang="en-US" sz="2400" b="0" i="0" u="none" strike="noStrike" dirty="0">
                          <a:solidFill>
                            <a:srgbClr val="000000"/>
                          </a:solidFill>
                          <a:effectLst/>
                          <a:latin typeface="Helvetica Neue Light"/>
                        </a:rPr>
                        <a:t>Eastern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3,403,718</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smtClean="0">
                          <a:solidFill>
                            <a:srgbClr val="00000A"/>
                          </a:solidFill>
                          <a:effectLst/>
                          <a:latin typeface="Helvetica Neue Light"/>
                          <a:cs typeface="Helvetica Neue Light"/>
                        </a:rPr>
                        <a:t>17,130,019,769</a:t>
                      </a:r>
                      <a:endParaRPr lang="en-ZA" sz="2400" b="0" i="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a:solidFill>
                            <a:srgbClr val="000000"/>
                          </a:solidFill>
                          <a:effectLst/>
                          <a:latin typeface="Helvetica Neue Light"/>
                        </a:rPr>
                        <a:t>Free State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506,271</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smtClean="0">
                          <a:solidFill>
                            <a:srgbClr val="00000A"/>
                          </a:solidFill>
                          <a:effectLst/>
                          <a:latin typeface="Helvetica Neue Light"/>
                          <a:cs typeface="Helvetica Neue Light"/>
                        </a:rPr>
                        <a:t>2,366,277,220</a:t>
                      </a:r>
                      <a:endParaRPr lang="en-ZA" sz="2400" b="0" i="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KwaZulu-Natal</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6,029,906</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smtClean="0">
                          <a:solidFill>
                            <a:srgbClr val="00000A"/>
                          </a:solidFill>
                          <a:effectLst/>
                          <a:latin typeface="Helvetica Neue Light"/>
                          <a:cs typeface="Helvetica Neue Light"/>
                        </a:rPr>
                        <a:t>34,011,923,331</a:t>
                      </a:r>
                      <a:endParaRPr lang="en-ZA" sz="2400" b="0" i="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North West</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1,801,186</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smtClean="0">
                          <a:solidFill>
                            <a:srgbClr val="00000A"/>
                          </a:solidFill>
                          <a:effectLst/>
                          <a:latin typeface="Helvetica Neue Light"/>
                          <a:cs typeface="Helvetica Neue Light"/>
                        </a:rPr>
                        <a:t>9,365,714,569</a:t>
                      </a:r>
                      <a:endParaRPr lang="en-ZA" sz="2400" b="0" i="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Northern</a:t>
                      </a:r>
                      <a:r>
                        <a:rPr lang="en-US" sz="2400" b="0" i="0" u="none" strike="noStrike" baseline="0" dirty="0" smtClean="0">
                          <a:solidFill>
                            <a:srgbClr val="000000"/>
                          </a:solidFill>
                          <a:effectLst/>
                          <a:latin typeface="Helvetica Neue Light"/>
                        </a:rPr>
                        <a:t> Cape</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534,993</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smtClean="0">
                          <a:solidFill>
                            <a:srgbClr val="00000A"/>
                          </a:solidFill>
                          <a:effectLst/>
                          <a:latin typeface="Helvetica Neue Light"/>
                          <a:cs typeface="Helvetica Neue Light"/>
                        </a:rPr>
                        <a:t>3,046,323,683</a:t>
                      </a:r>
                      <a:endParaRPr lang="en-ZA" sz="2400" b="0" i="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Western Cape</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5,146,630</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smtClean="0">
                          <a:solidFill>
                            <a:srgbClr val="00000A"/>
                          </a:solidFill>
                          <a:effectLst/>
                          <a:latin typeface="Helvetica Neue Light"/>
                          <a:cs typeface="Helvetica Neue Light"/>
                        </a:rPr>
                        <a:t>21,527,836,623</a:t>
                      </a:r>
                      <a:endParaRPr lang="en-ZA" sz="2400" b="0" i="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Gauteng</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2,348,543</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smtClean="0">
                          <a:solidFill>
                            <a:srgbClr val="00000A"/>
                          </a:solidFill>
                          <a:effectLst/>
                          <a:latin typeface="Helvetica Neue Light"/>
                          <a:cs typeface="Helvetica Neue Light"/>
                        </a:rPr>
                        <a:t>9,988,422,398</a:t>
                      </a:r>
                      <a:endParaRPr lang="en-ZA" sz="2400" b="0" i="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Mpumalanga</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2,045,696</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smtClean="0">
                          <a:solidFill>
                            <a:srgbClr val="00000A"/>
                          </a:solidFill>
                          <a:effectLst/>
                          <a:latin typeface="Helvetica Neue Light"/>
                          <a:cs typeface="Helvetica Neue Light"/>
                        </a:rPr>
                        <a:t>10,076,232,825</a:t>
                      </a:r>
                      <a:endParaRPr lang="en-ZA" sz="2400" b="0" i="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Limpopo</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3,488,656</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16,873,295,770</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r>
              <a:tr h="426244">
                <a:tc>
                  <a:txBody>
                    <a:bodyPr/>
                    <a:lstStyle/>
                    <a:p>
                      <a:pPr algn="l" fontAlgn="b"/>
                      <a:r>
                        <a:rPr lang="en-US" sz="2400" b="1" i="0" u="none" strike="noStrike">
                          <a:solidFill>
                            <a:srgbClr val="000000"/>
                          </a:solidFill>
                          <a:effectLst/>
                          <a:latin typeface="Helvetica Neue Light"/>
                        </a:rPr>
                        <a:t>Grand Total</a:t>
                      </a:r>
                    </a:p>
                  </a:txBody>
                  <a:tcPr marL="12700" marR="12700" marT="12700" marB="0" anchor="b">
                    <a:lnL>
                      <a:noFill/>
                    </a:lnL>
                    <a:lnR>
                      <a:noFill/>
                    </a:lnR>
                    <a:lnT w="25400" cap="flat" cmpd="dbl" algn="ctr">
                      <a:solidFill>
                        <a:srgbClr val="76933C"/>
                      </a:solidFill>
                      <a:prstDash val="solid"/>
                      <a:round/>
                      <a:headEnd type="none" w="med" len="med"/>
                      <a:tailEnd type="none" w="med" len="med"/>
                    </a:lnT>
                    <a:lnB>
                      <a:noFill/>
                    </a:lnB>
                  </a:tcPr>
                </a:tc>
                <a:tc>
                  <a:txBody>
                    <a:bodyPr/>
                    <a:lstStyle/>
                    <a:p>
                      <a:pPr algn="r" rtl="0"/>
                      <a:r>
                        <a:rPr lang="en-ZA" sz="2400" b="0" i="0" dirty="0">
                          <a:solidFill>
                            <a:srgbClr val="00000A"/>
                          </a:solidFill>
                          <a:effectLst/>
                          <a:latin typeface="Helvetica Neue Light"/>
                          <a:cs typeface="Helvetica Neue Light"/>
                        </a:rPr>
                        <a:t>25,305,599</a:t>
                      </a:r>
                    </a:p>
                  </a:txBody>
                  <a:tcPr marL="38100" marR="38100" marT="38100" marB="38100">
                    <a:lnL>
                      <a:noFill/>
                    </a:lnL>
                    <a:lnR>
                      <a:noFill/>
                    </a:lnR>
                    <a:lnT w="25400" cap="flat" cmpd="dbl" algn="ctr">
                      <a:solidFill>
                        <a:srgbClr val="76933C"/>
                      </a:solidFill>
                      <a:prstDash val="solid"/>
                      <a:round/>
                      <a:headEnd type="none" w="med" len="med"/>
                      <a:tailEnd type="none" w="med" len="med"/>
                    </a:lnT>
                    <a:lnB>
                      <a:noFill/>
                    </a:lnB>
                  </a:tcPr>
                </a:tc>
                <a:tc>
                  <a:txBody>
                    <a:bodyPr/>
                    <a:lstStyle/>
                    <a:p>
                      <a:pPr algn="r" rtl="0"/>
                      <a:r>
                        <a:rPr lang="en-ZA" sz="2400" b="0" i="0" dirty="0">
                          <a:solidFill>
                            <a:srgbClr val="00000A"/>
                          </a:solidFill>
                          <a:effectLst/>
                          <a:latin typeface="Helvetica Neue Light"/>
                          <a:cs typeface="Helvetica Neue Light"/>
                        </a:rPr>
                        <a:t>124,386,046,186</a:t>
                      </a:r>
                    </a:p>
                  </a:txBody>
                  <a:tcPr marL="38100" marR="38100" marT="38100" marB="38100">
                    <a:lnL>
                      <a:noFill/>
                    </a:lnL>
                    <a:lnR>
                      <a:noFill/>
                    </a:lnR>
                    <a:lnT w="25400" cap="flat" cmpd="dbl" algn="ctr">
                      <a:solidFill>
                        <a:srgbClr val="76933C"/>
                      </a:solidFill>
                      <a:prstDash val="solid"/>
                      <a:round/>
                      <a:headEnd type="none" w="med" len="med"/>
                      <a:tailEnd type="none" w="med" len="med"/>
                    </a:lnT>
                    <a:lnB>
                      <a:noFill/>
                    </a:lnB>
                  </a:tcPr>
                </a:tc>
              </a:tr>
            </a:tbl>
          </a:graphicData>
        </a:graphic>
      </p:graphicFrame>
    </p:spTree>
    <p:extLst>
      <p:ext uri="{BB962C8B-B14F-4D97-AF65-F5344CB8AC3E}">
        <p14:creationId xmlns:p14="http://schemas.microsoft.com/office/powerpoint/2010/main" val="3634021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76262"/>
          </a:xfrm>
        </p:spPr>
        <p:txBody>
          <a:bodyPr>
            <a:normAutofit fontScale="90000"/>
          </a:bodyPr>
          <a:lstStyle/>
          <a:p>
            <a:r>
              <a:rPr lang="en-GB" dirty="0" smtClean="0"/>
              <a:t>Outcomes</a:t>
            </a:r>
            <a:endParaRPr lang="en-GB" dirty="0"/>
          </a:p>
        </p:txBody>
      </p:sp>
      <p:pic>
        <p:nvPicPr>
          <p:cNvPr id="4" name="Content Placeholder 3" descr="outcome_pop-at-risk_fpl_lo-res.png"/>
          <p:cNvPicPr>
            <a:picLocks noGrp="1" noChangeAspect="1"/>
          </p:cNvPicPr>
          <p:nvPr>
            <p:ph idx="1"/>
          </p:nvPr>
        </p:nvPicPr>
        <p:blipFill rotWithShape="1">
          <a:blip r:embed="rId3">
            <a:extLst>
              <a:ext uri="{28A0092B-C50C-407E-A947-70E740481C1C}">
                <a14:useLocalDpi xmlns:a14="http://schemas.microsoft.com/office/drawing/2010/main" val="0"/>
              </a:ext>
            </a:extLst>
          </a:blip>
          <a:srcRect l="-18" r="-18"/>
          <a:stretch/>
        </p:blipFill>
        <p:spPr>
          <a:xfrm>
            <a:off x="431800" y="956659"/>
            <a:ext cx="8318500" cy="5748941"/>
          </a:xfrm>
        </p:spPr>
      </p:pic>
    </p:spTree>
    <p:extLst>
      <p:ext uri="{BB962C8B-B14F-4D97-AF65-F5344CB8AC3E}">
        <p14:creationId xmlns:p14="http://schemas.microsoft.com/office/powerpoint/2010/main" val="172384404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76262"/>
          </a:xfrm>
        </p:spPr>
        <p:txBody>
          <a:bodyPr>
            <a:normAutofit fontScale="90000"/>
          </a:bodyPr>
          <a:lstStyle/>
          <a:p>
            <a:r>
              <a:rPr lang="en-GB" dirty="0" smtClean="0"/>
              <a:t>Outcomes</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3262" y="956659"/>
            <a:ext cx="8315575" cy="5748941"/>
          </a:xfrm>
        </p:spPr>
      </p:pic>
    </p:spTree>
    <p:extLst>
      <p:ext uri="{BB962C8B-B14F-4D97-AF65-F5344CB8AC3E}">
        <p14:creationId xmlns:p14="http://schemas.microsoft.com/office/powerpoint/2010/main" val="3173924015"/>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76262"/>
          </a:xfrm>
        </p:spPr>
        <p:txBody>
          <a:bodyPr>
            <a:normAutofit fontScale="90000"/>
          </a:bodyPr>
          <a:lstStyle/>
          <a:p>
            <a:r>
              <a:rPr lang="en-GB" dirty="0" smtClean="0"/>
              <a:t>Outcomes</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3262" y="956659"/>
            <a:ext cx="8315575" cy="5748940"/>
          </a:xfrm>
        </p:spPr>
      </p:pic>
    </p:spTree>
    <p:extLst>
      <p:ext uri="{BB962C8B-B14F-4D97-AF65-F5344CB8AC3E}">
        <p14:creationId xmlns:p14="http://schemas.microsoft.com/office/powerpoint/2010/main" val="3173924015"/>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Analysis Process</a:t>
            </a:r>
            <a:endParaRPr lang="en-GB" dirty="0"/>
          </a:p>
        </p:txBody>
      </p:sp>
      <p:sp>
        <p:nvSpPr>
          <p:cNvPr id="3" name="Content Placeholder 2"/>
          <p:cNvSpPr>
            <a:spLocks noGrp="1"/>
          </p:cNvSpPr>
          <p:nvPr>
            <p:ph idx="1"/>
          </p:nvPr>
        </p:nvSpPr>
        <p:spPr/>
        <p:txBody>
          <a:bodyPr>
            <a:normAutofit fontScale="92500"/>
          </a:bodyPr>
          <a:lstStyle/>
          <a:p>
            <a:pPr marL="0" indent="0">
              <a:buNone/>
            </a:pPr>
            <a:r>
              <a:rPr lang="en-GB" dirty="0" smtClean="0"/>
              <a:t>Uses the same standard livelihoods-based approach that is used in other SADC member states. Steps:</a:t>
            </a:r>
          </a:p>
          <a:p>
            <a:pPr marL="514350" indent="-514350">
              <a:buFont typeface="+mj-lt"/>
              <a:buAutoNum type="arabicPeriod"/>
            </a:pPr>
            <a:r>
              <a:rPr lang="en-GB" dirty="0" smtClean="0"/>
              <a:t>Make use of existing baselines and data (14 LZs)</a:t>
            </a:r>
          </a:p>
          <a:p>
            <a:pPr marL="514350" indent="-514350">
              <a:buFont typeface="+mj-lt"/>
              <a:buAutoNum type="arabicPeriod"/>
            </a:pPr>
            <a:r>
              <a:rPr lang="en-GB" dirty="0" smtClean="0"/>
              <a:t>Extrapolate the existing data to include other similar (open access tenure) LZs</a:t>
            </a:r>
          </a:p>
          <a:p>
            <a:pPr marL="514350" indent="-514350">
              <a:buFont typeface="+mj-lt"/>
              <a:buAutoNum type="arabicPeriod"/>
            </a:pPr>
            <a:r>
              <a:rPr lang="en-GB" dirty="0" smtClean="0"/>
              <a:t>Construct baselines using secondary sources for two other livelihood types:</a:t>
            </a:r>
          </a:p>
          <a:p>
            <a:pPr marL="914400" lvl="1" indent="-514350">
              <a:buFont typeface="+mj-lt"/>
              <a:buAutoNum type="arabicPeriod"/>
            </a:pPr>
            <a:r>
              <a:rPr lang="en-GB" dirty="0" smtClean="0"/>
              <a:t>Farm workers</a:t>
            </a:r>
          </a:p>
          <a:p>
            <a:pPr marL="914400" lvl="1" indent="-514350">
              <a:buFont typeface="+mj-lt"/>
              <a:buAutoNum type="arabicPeriod"/>
            </a:pPr>
            <a:r>
              <a:rPr lang="en-GB" dirty="0" smtClean="0"/>
              <a:t>The urban poor</a:t>
            </a:r>
            <a:endParaRPr lang="en-GB" dirty="0"/>
          </a:p>
        </p:txBody>
      </p:sp>
    </p:spTree>
    <p:extLst>
      <p:ext uri="{BB962C8B-B14F-4D97-AF65-F5344CB8AC3E}">
        <p14:creationId xmlns:p14="http://schemas.microsoft.com/office/powerpoint/2010/main" val="290307790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Analysis Process</a:t>
            </a:r>
            <a:endParaRPr lang="en-GB" dirty="0"/>
          </a:p>
        </p:txBody>
      </p:sp>
      <p:sp>
        <p:nvSpPr>
          <p:cNvPr id="3" name="Content Placeholder 2"/>
          <p:cNvSpPr>
            <a:spLocks noGrp="1"/>
          </p:cNvSpPr>
          <p:nvPr>
            <p:ph idx="1"/>
          </p:nvPr>
        </p:nvSpPr>
        <p:spPr/>
        <p:txBody>
          <a:bodyPr>
            <a:normAutofit fontScale="92500" lnSpcReduction="10000"/>
          </a:bodyPr>
          <a:lstStyle/>
          <a:p>
            <a:pPr marL="0" indent="0">
              <a:buNone/>
            </a:pPr>
            <a:r>
              <a:rPr lang="en-GB" dirty="0" smtClean="0"/>
              <a:t>Uses the same standard livelihoods-based approach that is used in other SADC member states. Steps:</a:t>
            </a:r>
          </a:p>
          <a:p>
            <a:pPr marL="514350" indent="-514350">
              <a:buFont typeface="+mj-lt"/>
              <a:buAutoNum type="arabicPeriod" startAt="4"/>
            </a:pPr>
            <a:r>
              <a:rPr lang="en-GB" dirty="0" smtClean="0"/>
              <a:t>Hazard determination - analyse rural productive systems to determine local problem specifications</a:t>
            </a:r>
          </a:p>
          <a:p>
            <a:pPr marL="514350" indent="-514350">
              <a:buFont typeface="+mj-lt"/>
              <a:buAutoNum type="arabicPeriod" startAt="4"/>
            </a:pPr>
            <a:r>
              <a:rPr lang="en-GB" dirty="0" smtClean="0"/>
              <a:t>Review economic data to determine reasonable price estimates and future price scenarios</a:t>
            </a:r>
          </a:p>
          <a:p>
            <a:pPr marL="514350" indent="-514350">
              <a:buFont typeface="+mj-lt"/>
              <a:buAutoNum type="arabicPeriod" startAt="4"/>
            </a:pPr>
            <a:r>
              <a:rPr lang="en-GB" dirty="0" smtClean="0"/>
              <a:t>The issue of social grants. They make an overwhelming difference, so what about those few people who have no access to them?</a:t>
            </a:r>
            <a:endParaRPr lang="en-GB" dirty="0"/>
          </a:p>
        </p:txBody>
      </p:sp>
    </p:spTree>
    <p:extLst>
      <p:ext uri="{BB962C8B-B14F-4D97-AF65-F5344CB8AC3E}">
        <p14:creationId xmlns:p14="http://schemas.microsoft.com/office/powerpoint/2010/main" val="133545764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Baselines</a:t>
            </a:r>
            <a:endParaRPr lang="en-GB" dirty="0"/>
          </a:p>
        </p:txBody>
      </p:sp>
      <p:sp>
        <p:nvSpPr>
          <p:cNvPr id="3" name="Content Placeholder 2"/>
          <p:cNvSpPr>
            <a:spLocks noGrp="1"/>
          </p:cNvSpPr>
          <p:nvPr>
            <p:ph idx="1"/>
          </p:nvPr>
        </p:nvSpPr>
        <p:spPr/>
        <p:txBody>
          <a:bodyPr/>
          <a:lstStyle/>
          <a:p>
            <a:pPr marL="0" indent="0">
              <a:buNone/>
            </a:pPr>
            <a:r>
              <a:rPr lang="en-GB" dirty="0" smtClean="0"/>
              <a:t>Open access areas without existing baselines</a:t>
            </a:r>
          </a:p>
          <a:p>
            <a:pPr marL="514350" indent="-514350">
              <a:buFont typeface="+mj-lt"/>
              <a:buAutoNum type="arabicPeriod"/>
            </a:pPr>
            <a:r>
              <a:rPr lang="en-GB" dirty="0" smtClean="0"/>
              <a:t>Group LZs into three </a:t>
            </a:r>
            <a:r>
              <a:rPr lang="en-GB" i="1" dirty="0" smtClean="0"/>
              <a:t>Livelihood Types</a:t>
            </a:r>
            <a:r>
              <a:rPr lang="en-GB" dirty="0" smtClean="0"/>
              <a:t>:</a:t>
            </a:r>
          </a:p>
          <a:p>
            <a:pPr marL="914400" lvl="1" indent="-514350">
              <a:buFont typeface="+mj-lt"/>
              <a:buAutoNum type="arabicPeriod"/>
            </a:pPr>
            <a:r>
              <a:rPr lang="en-GB" dirty="0" smtClean="0"/>
              <a:t>Predominantly livestock-based</a:t>
            </a:r>
          </a:p>
          <a:p>
            <a:pPr marL="914400" lvl="1" indent="-514350">
              <a:buFont typeface="+mj-lt"/>
              <a:buAutoNum type="arabicPeriod"/>
            </a:pPr>
            <a:r>
              <a:rPr lang="en-GB" dirty="0" smtClean="0"/>
              <a:t>Predominantly cropping-based</a:t>
            </a:r>
          </a:p>
          <a:p>
            <a:pPr marL="914400" lvl="1" indent="-514350">
              <a:buFont typeface="+mj-lt"/>
              <a:buAutoNum type="arabicPeriod"/>
            </a:pPr>
            <a:r>
              <a:rPr lang="en-GB" dirty="0" smtClean="0"/>
              <a:t>A mixture of the two .</a:t>
            </a:r>
            <a:endParaRPr lang="en-GB" dirty="0"/>
          </a:p>
        </p:txBody>
      </p:sp>
    </p:spTree>
    <p:extLst>
      <p:ext uri="{BB962C8B-B14F-4D97-AF65-F5344CB8AC3E}">
        <p14:creationId xmlns:p14="http://schemas.microsoft.com/office/powerpoint/2010/main" val="265950104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Baselines</a:t>
            </a:r>
            <a:endParaRPr lang="en-GB" dirty="0"/>
          </a:p>
        </p:txBody>
      </p:sp>
      <p:sp>
        <p:nvSpPr>
          <p:cNvPr id="3" name="Content Placeholder 2"/>
          <p:cNvSpPr>
            <a:spLocks noGrp="1"/>
          </p:cNvSpPr>
          <p:nvPr>
            <p:ph idx="1"/>
          </p:nvPr>
        </p:nvSpPr>
        <p:spPr/>
        <p:txBody>
          <a:bodyPr/>
          <a:lstStyle/>
          <a:p>
            <a:pPr marL="0" indent="0">
              <a:buNone/>
            </a:pPr>
            <a:r>
              <a:rPr lang="en-GB" dirty="0" smtClean="0"/>
              <a:t>Open access areas without existing baselines</a:t>
            </a:r>
          </a:p>
          <a:p>
            <a:pPr marL="514350" indent="-514350">
              <a:buFont typeface="+mj-lt"/>
              <a:buAutoNum type="arabicPeriod" startAt="2"/>
            </a:pPr>
            <a:r>
              <a:rPr lang="en-GB" dirty="0" smtClean="0"/>
              <a:t>Livelihood strategies were derived by aggregating the data from the same </a:t>
            </a:r>
            <a:r>
              <a:rPr lang="en-GB" i="1" dirty="0" smtClean="0"/>
              <a:t>Livelihood Types</a:t>
            </a:r>
            <a:r>
              <a:rPr lang="en-GB" dirty="0" smtClean="0"/>
              <a:t>:</a:t>
            </a:r>
          </a:p>
          <a:p>
            <a:pPr marL="914400" lvl="1" indent="-514350">
              <a:buFont typeface="+mj-lt"/>
              <a:buAutoNum type="arabicPeriod"/>
            </a:pPr>
            <a:r>
              <a:rPr lang="en-GB" dirty="0" smtClean="0"/>
              <a:t>Predominantly livestock-based</a:t>
            </a:r>
          </a:p>
          <a:p>
            <a:pPr marL="914400" lvl="1" indent="-514350">
              <a:buFont typeface="+mj-lt"/>
              <a:buAutoNum type="arabicPeriod"/>
            </a:pPr>
            <a:r>
              <a:rPr lang="en-GB" dirty="0" smtClean="0"/>
              <a:t>Predominantly cropping-based  </a:t>
            </a:r>
          </a:p>
          <a:p>
            <a:pPr marL="914400" lvl="1" indent="-514350">
              <a:buFont typeface="+mj-lt"/>
              <a:buAutoNum type="arabicPeriod"/>
            </a:pPr>
            <a:r>
              <a:rPr lang="en-GB" dirty="0" smtClean="0"/>
              <a:t>A mixture of the two .</a:t>
            </a:r>
            <a:endParaRPr lang="en-GB" dirty="0"/>
          </a:p>
        </p:txBody>
      </p:sp>
    </p:spTree>
    <p:extLst>
      <p:ext uri="{BB962C8B-B14F-4D97-AF65-F5344CB8AC3E}">
        <p14:creationId xmlns:p14="http://schemas.microsoft.com/office/powerpoint/2010/main" val="129350533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Baselines</a:t>
            </a:r>
            <a:endParaRPr lang="en-GB" dirty="0"/>
          </a:p>
        </p:txBody>
      </p:sp>
      <p:sp>
        <p:nvSpPr>
          <p:cNvPr id="3" name="Content Placeholder 2"/>
          <p:cNvSpPr>
            <a:spLocks noGrp="1"/>
          </p:cNvSpPr>
          <p:nvPr>
            <p:ph idx="1"/>
          </p:nvPr>
        </p:nvSpPr>
        <p:spPr/>
        <p:txBody>
          <a:bodyPr/>
          <a:lstStyle/>
          <a:p>
            <a:r>
              <a:rPr lang="en-GB" dirty="0" smtClean="0"/>
              <a:t>Example of the mixed baseline (ZA2XX)</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708135997"/>
              </p:ext>
            </p:extLst>
          </p:nvPr>
        </p:nvGraphicFramePr>
        <p:xfrm>
          <a:off x="1171914" y="2171659"/>
          <a:ext cx="6235700" cy="4368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8516755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Farm workers &amp; Urban Poor </a:t>
            </a:r>
            <a:endParaRPr lang="en-GB" dirty="0"/>
          </a:p>
        </p:txBody>
      </p:sp>
      <p:sp>
        <p:nvSpPr>
          <p:cNvPr id="3" name="Content Placeholder 2"/>
          <p:cNvSpPr>
            <a:spLocks noGrp="1"/>
          </p:cNvSpPr>
          <p:nvPr>
            <p:ph idx="1"/>
          </p:nvPr>
        </p:nvSpPr>
        <p:spPr/>
        <p:txBody>
          <a:bodyPr/>
          <a:lstStyle/>
          <a:p>
            <a:r>
              <a:rPr lang="en-GB" dirty="0" smtClean="0"/>
              <a:t>Information was pieced together from survey data, mostly the Western Cape Farm Workers’ Conditions survey and the National Income Dynamics Survey</a:t>
            </a:r>
          </a:p>
          <a:p>
            <a:r>
              <a:rPr lang="en-GB" dirty="0" smtClean="0"/>
              <a:t>Wealth groups replaced with categories:</a:t>
            </a:r>
          </a:p>
          <a:p>
            <a:pPr lvl="1"/>
            <a:r>
              <a:rPr lang="en-GB" dirty="0" smtClean="0"/>
              <a:t>Farm workers: casuals, temporary workers and full-time employees</a:t>
            </a:r>
          </a:p>
          <a:p>
            <a:pPr lvl="1"/>
            <a:r>
              <a:rPr lang="en-GB" dirty="0" smtClean="0"/>
              <a:t>Urban: quintiles (we only looked at the bottom four)</a:t>
            </a:r>
            <a:endParaRPr lang="en-GB" dirty="0"/>
          </a:p>
        </p:txBody>
      </p:sp>
    </p:spTree>
    <p:extLst>
      <p:ext uri="{BB962C8B-B14F-4D97-AF65-F5344CB8AC3E}">
        <p14:creationId xmlns:p14="http://schemas.microsoft.com/office/powerpoint/2010/main" val="106851996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3512</TotalTime>
  <Words>2294</Words>
  <Application>Microsoft Macintosh PowerPoint</Application>
  <PresentationFormat>On-screen Show (4:3)</PresentationFormat>
  <Paragraphs>281</Paragraphs>
  <Slides>35</Slides>
  <Notes>15</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National Outcome Forecast Analysis</vt:lpstr>
      <vt:lpstr>Reasons for the NOFA</vt:lpstr>
      <vt:lpstr>Analysis Process</vt:lpstr>
      <vt:lpstr>Analysis Process</vt:lpstr>
      <vt:lpstr>Analysis Process</vt:lpstr>
      <vt:lpstr>Baselines</vt:lpstr>
      <vt:lpstr>Baselines</vt:lpstr>
      <vt:lpstr>Baselines</vt:lpstr>
      <vt:lpstr>Farm workers &amp; Urban Poor </vt:lpstr>
      <vt:lpstr>Farm workers and Urban Poor</vt:lpstr>
      <vt:lpstr>Farm workers and Urban Poor</vt:lpstr>
      <vt:lpstr>The Drought</vt:lpstr>
      <vt:lpstr>SPI</vt:lpstr>
      <vt:lpstr>Agricultural Stress Index</vt:lpstr>
      <vt:lpstr>Vegetation Condition Index</vt:lpstr>
      <vt:lpstr>Vegetation Condition Index &amp; Drought Hazard Area</vt:lpstr>
      <vt:lpstr>Problem Specifications</vt:lpstr>
      <vt:lpstr>Hazard Area &amp; Farming Regions</vt:lpstr>
      <vt:lpstr>Example Problem Specs for Grains</vt:lpstr>
      <vt:lpstr>Prices</vt:lpstr>
      <vt:lpstr>Social Grants</vt:lpstr>
      <vt:lpstr>Thresholds in South Africa</vt:lpstr>
      <vt:lpstr>Analysis</vt:lpstr>
      <vt:lpstr>Analysis</vt:lpstr>
      <vt:lpstr>Analysis</vt:lpstr>
      <vt:lpstr>Analysis</vt:lpstr>
      <vt:lpstr>Analysis</vt:lpstr>
      <vt:lpstr>Analysis</vt:lpstr>
      <vt:lpstr>So how does it all add up?</vt:lpstr>
      <vt:lpstr>Food Consumption Deficit Totals</vt:lpstr>
      <vt:lpstr>Food Poverty Line Deficit Totals</vt:lpstr>
      <vt:lpstr>Upper Bound Poverty Line Deficit Totals</vt:lpstr>
      <vt:lpstr>Outcomes</vt:lpstr>
      <vt:lpstr>Outcomes</vt:lpstr>
      <vt:lpstr>Outcomes</vt:lpstr>
    </vt:vector>
  </TitlesOfParts>
  <Company>Wahenga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National Outcome Forecast Analysis</dc:title>
  <dc:creator>Charles Rethman</dc:creator>
  <cp:lastModifiedBy>Charles Rethman</cp:lastModifiedBy>
  <cp:revision>106</cp:revision>
  <dcterms:created xsi:type="dcterms:W3CDTF">2016-06-06T18:53:45Z</dcterms:created>
  <dcterms:modified xsi:type="dcterms:W3CDTF">2016-10-18T11:36:34Z</dcterms:modified>
</cp:coreProperties>
</file>